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424" r:id="rId7"/>
    <p:sldId id="419" r:id="rId8"/>
    <p:sldId id="425" r:id="rId9"/>
    <p:sldId id="380" r:id="rId10"/>
    <p:sldId id="426" r:id="rId11"/>
    <p:sldId id="398" r:id="rId12"/>
    <p:sldId id="262" r:id="rId13"/>
    <p:sldId id="427" r:id="rId14"/>
    <p:sldId id="411" r:id="rId15"/>
    <p:sldId id="428" r:id="rId16"/>
    <p:sldId id="365" r:id="rId17"/>
    <p:sldId id="420" r:id="rId18"/>
    <p:sldId id="421" r:id="rId19"/>
    <p:sldId id="367" r:id="rId20"/>
    <p:sldId id="423" r:id="rId21"/>
    <p:sldId id="366" r:id="rId22"/>
  </p:sldIdLst>
  <p:sldSz cx="18288000" cy="10287000"/>
  <p:notesSz cx="6858000" cy="9144000"/>
  <p:embeddedFontLst>
    <p:embeddedFont>
      <p:font typeface="Century Gothic" panose="020B0502020202020204" pitchFamily="34" charset="0"/>
      <p:regular r:id="rId24"/>
      <p:bold r:id="rId25"/>
      <p:italic r:id="rId26"/>
      <p:boldItalic r:id="rId27"/>
    </p:embeddedFont>
    <p:embeddedFont>
      <p:font typeface="Indivisa Display Sans" panose="020B0604020202020204" charset="0"/>
      <p:regular r:id="rId28"/>
    </p:embeddedFont>
    <p:embeddedFont>
      <p:font typeface="Indivisa Display Serif" panose="020B0604020202020204" charset="0"/>
      <p:regular r:id="rId29"/>
    </p:embeddedFont>
    <p:embeddedFont>
      <p:font typeface="Indivisa Display Serif Heavy" panose="020B0604020202020204" charset="0"/>
      <p:regular r:id="rId30"/>
    </p:embeddedFont>
    <p:embeddedFont>
      <p:font typeface="Segoe UI" panose="020B0502040204020203" pitchFamily="34" charset="0"/>
      <p:regular r:id="rId31"/>
      <p:bold r:id="rId32"/>
      <p:italic r:id="rId33"/>
      <p:boldItalic r:id="rId34"/>
    </p:embeddedFont>
    <p:embeddedFont>
      <p:font typeface="Trebuchet MS" panose="020B06030202020202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27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01732F-6310-4E50-86AD-7E1286ACB636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D692D9-6556-4AC5-BCE3-5DEFC9D518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7997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4AA73-BF0E-D278-FE0A-B4078EF37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>
            <a:extLst>
              <a:ext uri="{FF2B5EF4-FFF2-40B4-BE49-F238E27FC236}">
                <a16:creationId xmlns:a16="http://schemas.microsoft.com/office/drawing/2014/main" id="{B6F82481-5FAF-6743-AA7F-1ACA76AA38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4" name="Shape 144">
            <a:extLst>
              <a:ext uri="{FF2B5EF4-FFF2-40B4-BE49-F238E27FC236}">
                <a16:creationId xmlns:a16="http://schemas.microsoft.com/office/drawing/2014/main" id="{436592DC-921A-A36A-401C-13AB9E3A14E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PG</a:t>
            </a:r>
          </a:p>
        </p:txBody>
      </p:sp>
    </p:spTree>
    <p:extLst>
      <p:ext uri="{BB962C8B-B14F-4D97-AF65-F5344CB8AC3E}">
        <p14:creationId xmlns:p14="http://schemas.microsoft.com/office/powerpoint/2010/main" val="2718699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A6013-E52F-DA48-EEC1-113E597B6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>
            <a:extLst>
              <a:ext uri="{FF2B5EF4-FFF2-40B4-BE49-F238E27FC236}">
                <a16:creationId xmlns:a16="http://schemas.microsoft.com/office/drawing/2014/main" id="{364C0D81-5A02-2085-F0ED-97C1FC1599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1" name="Shape 161">
            <a:extLst>
              <a:ext uri="{FF2B5EF4-FFF2-40B4-BE49-F238E27FC236}">
                <a16:creationId xmlns:a16="http://schemas.microsoft.com/office/drawing/2014/main" id="{C5FB9781-A5E4-52C8-EF0A-FC17B407D654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CC</a:t>
            </a:r>
          </a:p>
        </p:txBody>
      </p:sp>
    </p:spTree>
    <p:extLst>
      <p:ext uri="{BB962C8B-B14F-4D97-AF65-F5344CB8AC3E}">
        <p14:creationId xmlns:p14="http://schemas.microsoft.com/office/powerpoint/2010/main" val="365382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614A5-E365-F8D0-19C9-C6E1BC739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>
            <a:extLst>
              <a:ext uri="{FF2B5EF4-FFF2-40B4-BE49-F238E27FC236}">
                <a16:creationId xmlns:a16="http://schemas.microsoft.com/office/drawing/2014/main" id="{98D580FF-961C-1BCD-07CB-05B36F9BFB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9" name="Shape 189">
            <a:extLst>
              <a:ext uri="{FF2B5EF4-FFF2-40B4-BE49-F238E27FC236}">
                <a16:creationId xmlns:a16="http://schemas.microsoft.com/office/drawing/2014/main" id="{69A1D27B-D793-1B8C-C093-72D050F19CD0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CC</a:t>
            </a:r>
          </a:p>
        </p:txBody>
      </p:sp>
    </p:spTree>
    <p:extLst>
      <p:ext uri="{BB962C8B-B14F-4D97-AF65-F5344CB8AC3E}">
        <p14:creationId xmlns:p14="http://schemas.microsoft.com/office/powerpoint/2010/main" val="21741583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6" name="Shape 1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CC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E99F3-DA83-67A5-5776-C4088ADD6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>
            <a:extLst>
              <a:ext uri="{FF2B5EF4-FFF2-40B4-BE49-F238E27FC236}">
                <a16:creationId xmlns:a16="http://schemas.microsoft.com/office/drawing/2014/main" id="{7184BD72-C2F4-FE6A-57DC-3F0F8047DC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9" name="Shape 189">
            <a:extLst>
              <a:ext uri="{FF2B5EF4-FFF2-40B4-BE49-F238E27FC236}">
                <a16:creationId xmlns:a16="http://schemas.microsoft.com/office/drawing/2014/main" id="{0DE9FD8E-F2DB-C693-C501-484FFB28D64C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CC</a:t>
            </a:r>
          </a:p>
        </p:txBody>
      </p:sp>
    </p:spTree>
    <p:extLst>
      <p:ext uri="{BB962C8B-B14F-4D97-AF65-F5344CB8AC3E}">
        <p14:creationId xmlns:p14="http://schemas.microsoft.com/office/powerpoint/2010/main" val="2779651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028104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png"/><Relationship Id="rId5" Type="http://schemas.openxmlformats.org/officeDocument/2006/relationships/image" Target="../media/image12.jpe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059857" y="-2163033"/>
            <a:ext cx="14282004" cy="15580368"/>
          </a:xfrm>
          <a:custGeom>
            <a:avLst/>
            <a:gdLst/>
            <a:ahLst/>
            <a:cxnLst/>
            <a:rect l="l" t="t" r="r" b="b"/>
            <a:pathLst>
              <a:path w="14282004" h="15580368">
                <a:moveTo>
                  <a:pt x="0" y="0"/>
                </a:moveTo>
                <a:lnTo>
                  <a:pt x="14282004" y="0"/>
                </a:lnTo>
                <a:lnTo>
                  <a:pt x="14282004" y="15580368"/>
                </a:lnTo>
                <a:lnTo>
                  <a:pt x="0" y="155803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5838907" y="4403313"/>
            <a:ext cx="6610186" cy="2754244"/>
          </a:xfrm>
          <a:custGeom>
            <a:avLst/>
            <a:gdLst/>
            <a:ahLst/>
            <a:cxnLst/>
            <a:rect l="l" t="t" r="r" b="b"/>
            <a:pathLst>
              <a:path w="6610186" h="2754244">
                <a:moveTo>
                  <a:pt x="0" y="0"/>
                </a:moveTo>
                <a:lnTo>
                  <a:pt x="6610186" y="0"/>
                </a:lnTo>
                <a:lnTo>
                  <a:pt x="6610186" y="2754244"/>
                </a:lnTo>
                <a:lnTo>
                  <a:pt x="0" y="27542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AutoShape 4"/>
          <p:cNvSpPr/>
          <p:nvPr/>
        </p:nvSpPr>
        <p:spPr>
          <a:xfrm flipV="1">
            <a:off x="5926065" y="6906486"/>
            <a:ext cx="1241807" cy="0"/>
          </a:xfrm>
          <a:prstGeom prst="line">
            <a:avLst/>
          </a:prstGeom>
          <a:ln w="38100" cap="rnd">
            <a:solidFill>
              <a:srgbClr val="25346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" name="AutoShape 5"/>
          <p:cNvSpPr/>
          <p:nvPr/>
        </p:nvSpPr>
        <p:spPr>
          <a:xfrm>
            <a:off x="7692045" y="6906486"/>
            <a:ext cx="4665001" cy="0"/>
          </a:xfrm>
          <a:prstGeom prst="line">
            <a:avLst/>
          </a:prstGeom>
          <a:ln w="38100" cap="rnd">
            <a:solidFill>
              <a:srgbClr val="25346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10521929" y="6754086"/>
            <a:ext cx="1835117" cy="1369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92"/>
              </a:lnSpc>
              <a:spcBef>
                <a:spcPct val="0"/>
              </a:spcBef>
            </a:pPr>
            <a:r>
              <a:rPr lang="en-US" sz="7994" spc="15">
                <a:solidFill>
                  <a:srgbClr val="25346C"/>
                </a:solidFill>
                <a:latin typeface="Indivisa Display Sans"/>
                <a:ea typeface="Indivisa Display Sans"/>
                <a:cs typeface="Indivisa Display Sans"/>
                <a:sym typeface="Indivisa Display Sans"/>
              </a:rPr>
              <a:t>Lille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-514350" y="9841460"/>
            <a:ext cx="19329251" cy="2395594"/>
            <a:chOff x="0" y="0"/>
            <a:chExt cx="5090832" cy="63093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090832" cy="630938"/>
            </a:xfrm>
            <a:custGeom>
              <a:avLst/>
              <a:gdLst/>
              <a:ahLst/>
              <a:cxnLst/>
              <a:rect l="l" t="t" r="r" b="b"/>
              <a:pathLst>
                <a:path w="5090832" h="630938">
                  <a:moveTo>
                    <a:pt x="0" y="0"/>
                  </a:moveTo>
                  <a:lnTo>
                    <a:pt x="5090832" y="0"/>
                  </a:lnTo>
                  <a:lnTo>
                    <a:pt x="5090832" y="630938"/>
                  </a:lnTo>
                  <a:lnTo>
                    <a:pt x="0" y="630938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5090832" cy="6690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361950" y="9956345"/>
            <a:ext cx="19329251" cy="2433109"/>
            <a:chOff x="0" y="0"/>
            <a:chExt cx="5090832" cy="64081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090832" cy="640819"/>
            </a:xfrm>
            <a:custGeom>
              <a:avLst/>
              <a:gdLst/>
              <a:ahLst/>
              <a:cxnLst/>
              <a:rect l="l" t="t" r="r" b="b"/>
              <a:pathLst>
                <a:path w="5090832" h="640819">
                  <a:moveTo>
                    <a:pt x="0" y="0"/>
                  </a:moveTo>
                  <a:lnTo>
                    <a:pt x="5090832" y="0"/>
                  </a:lnTo>
                  <a:lnTo>
                    <a:pt x="5090832" y="640819"/>
                  </a:lnTo>
                  <a:lnTo>
                    <a:pt x="0" y="640819"/>
                  </a:lnTo>
                  <a:close/>
                </a:path>
              </a:pathLst>
            </a:custGeom>
            <a:solidFill>
              <a:srgbClr val="202A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5090832" cy="6789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423722" y="2281324"/>
            <a:ext cx="11440555" cy="2389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04"/>
              </a:lnSpc>
            </a:pPr>
            <a:r>
              <a:rPr lang="en-US" sz="7074" dirty="0">
                <a:solidFill>
                  <a:srgbClr val="25346C"/>
                </a:solidFill>
                <a:latin typeface="Indivisa Display Serif"/>
                <a:ea typeface="Indivisa Display Serif"/>
                <a:cs typeface="Indivisa Display Serif"/>
                <a:sym typeface="Indivisa Display Serif"/>
              </a:rPr>
              <a:t>Réunion de </a:t>
            </a:r>
            <a:r>
              <a:rPr lang="en-US" sz="7074" dirty="0" err="1">
                <a:solidFill>
                  <a:srgbClr val="25346C"/>
                </a:solidFill>
                <a:latin typeface="Indivisa Display Serif"/>
                <a:ea typeface="Indivisa Display Serif"/>
                <a:cs typeface="Indivisa Display Serif"/>
                <a:sym typeface="Indivisa Display Serif"/>
              </a:rPr>
              <a:t>rentrée</a:t>
            </a:r>
            <a:r>
              <a:rPr lang="en-US" sz="7074" dirty="0">
                <a:solidFill>
                  <a:srgbClr val="25346C"/>
                </a:solidFill>
                <a:latin typeface="Indivisa Display Serif"/>
                <a:ea typeface="Indivisa Display Serif"/>
                <a:cs typeface="Indivisa Display Serif"/>
                <a:sym typeface="Indivisa Display Serif"/>
              </a:rPr>
              <a:t> 4ème1 </a:t>
            </a:r>
          </a:p>
          <a:p>
            <a:pPr algn="ctr">
              <a:lnSpc>
                <a:spcPts val="9904"/>
              </a:lnSpc>
            </a:pPr>
            <a:r>
              <a:rPr lang="en-US" sz="7074" dirty="0">
                <a:solidFill>
                  <a:srgbClr val="25346C"/>
                </a:solidFill>
                <a:latin typeface="Indivisa Display Serif"/>
                <a:ea typeface="Indivisa Display Serif"/>
                <a:cs typeface="Indivisa Display Serif"/>
                <a:sym typeface="Indivisa Display Serif"/>
              </a:rPr>
              <a:t>Le 17 </a:t>
            </a:r>
            <a:r>
              <a:rPr lang="en-US" sz="7074" dirty="0" err="1">
                <a:solidFill>
                  <a:srgbClr val="25346C"/>
                </a:solidFill>
                <a:latin typeface="Indivisa Display Serif"/>
                <a:ea typeface="Indivisa Display Serif"/>
                <a:cs typeface="Indivisa Display Serif"/>
                <a:sym typeface="Indivisa Display Serif"/>
              </a:rPr>
              <a:t>septembre</a:t>
            </a:r>
            <a:r>
              <a:rPr lang="en-US" sz="7074" dirty="0">
                <a:solidFill>
                  <a:srgbClr val="25346C"/>
                </a:solidFill>
                <a:latin typeface="Indivisa Display Serif"/>
                <a:ea typeface="Indivisa Display Serif"/>
                <a:cs typeface="Indivisa Display Serif"/>
                <a:sym typeface="Indivisa Display Serif"/>
              </a:rPr>
              <a:t>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A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861843" y="-3227446"/>
            <a:ext cx="15346734" cy="16741892"/>
          </a:xfrm>
          <a:custGeom>
            <a:avLst/>
            <a:gdLst/>
            <a:ahLst/>
            <a:cxnLst/>
            <a:rect l="l" t="t" r="r" b="b"/>
            <a:pathLst>
              <a:path w="15346734" h="16741892">
                <a:moveTo>
                  <a:pt x="0" y="0"/>
                </a:moveTo>
                <a:lnTo>
                  <a:pt x="15346735" y="0"/>
                </a:lnTo>
                <a:lnTo>
                  <a:pt x="15346735" y="16741892"/>
                </a:lnTo>
                <a:lnTo>
                  <a:pt x="0" y="167418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-514350" y="9841460"/>
            <a:ext cx="19329251" cy="2395594"/>
            <a:chOff x="0" y="0"/>
            <a:chExt cx="5090832" cy="6309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90832" cy="630938"/>
            </a:xfrm>
            <a:custGeom>
              <a:avLst/>
              <a:gdLst/>
              <a:ahLst/>
              <a:cxnLst/>
              <a:rect l="l" t="t" r="r" b="b"/>
              <a:pathLst>
                <a:path w="5090832" h="630938">
                  <a:moveTo>
                    <a:pt x="0" y="0"/>
                  </a:moveTo>
                  <a:lnTo>
                    <a:pt x="5090832" y="0"/>
                  </a:lnTo>
                  <a:lnTo>
                    <a:pt x="5090832" y="630938"/>
                  </a:lnTo>
                  <a:lnTo>
                    <a:pt x="0" y="630938"/>
                  </a:lnTo>
                  <a:close/>
                </a:path>
              </a:pathLst>
            </a:custGeom>
            <a:solidFill>
              <a:srgbClr val="202A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5090832" cy="6690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361950" y="9956345"/>
            <a:ext cx="19329251" cy="2433109"/>
            <a:chOff x="0" y="0"/>
            <a:chExt cx="5090832" cy="6408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090832" cy="640819"/>
            </a:xfrm>
            <a:custGeom>
              <a:avLst/>
              <a:gdLst/>
              <a:ahLst/>
              <a:cxnLst/>
              <a:rect l="l" t="t" r="r" b="b"/>
              <a:pathLst>
                <a:path w="5090832" h="640819">
                  <a:moveTo>
                    <a:pt x="0" y="0"/>
                  </a:moveTo>
                  <a:lnTo>
                    <a:pt x="5090832" y="0"/>
                  </a:lnTo>
                  <a:lnTo>
                    <a:pt x="5090832" y="640819"/>
                  </a:lnTo>
                  <a:lnTo>
                    <a:pt x="0" y="6408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5090832" cy="6789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637453" y="8361181"/>
            <a:ext cx="2441996" cy="1374538"/>
            <a:chOff x="0" y="0"/>
            <a:chExt cx="3255995" cy="183271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255995" cy="1356665"/>
            </a:xfrm>
            <a:custGeom>
              <a:avLst/>
              <a:gdLst/>
              <a:ahLst/>
              <a:cxnLst/>
              <a:rect l="l" t="t" r="r" b="b"/>
              <a:pathLst>
                <a:path w="3255995" h="1356665">
                  <a:moveTo>
                    <a:pt x="0" y="0"/>
                  </a:moveTo>
                  <a:lnTo>
                    <a:pt x="3255995" y="0"/>
                  </a:lnTo>
                  <a:lnTo>
                    <a:pt x="3255995" y="1356665"/>
                  </a:lnTo>
                  <a:lnTo>
                    <a:pt x="0" y="13566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AutoShape 11"/>
            <p:cNvSpPr/>
            <p:nvPr/>
          </p:nvSpPr>
          <p:spPr>
            <a:xfrm flipV="1">
              <a:off x="42931" y="1232994"/>
              <a:ext cx="611680" cy="0"/>
            </a:xfrm>
            <a:prstGeom prst="line">
              <a:avLst/>
            </a:prstGeom>
            <a:ln w="15928" cap="rnd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912805" y="1232994"/>
              <a:ext cx="2297851" cy="0"/>
            </a:xfrm>
            <a:prstGeom prst="line">
              <a:avLst/>
            </a:prstGeom>
            <a:ln w="15928" cap="rnd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260659" y="1166319"/>
              <a:ext cx="949996" cy="6663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32"/>
                </a:lnSpc>
                <a:spcBef>
                  <a:spcPct val="0"/>
                </a:spcBef>
              </a:pPr>
              <a:r>
                <a:rPr lang="en-US" sz="2952" spc="5">
                  <a:solidFill>
                    <a:srgbClr val="FFFFFF"/>
                  </a:solidFill>
                  <a:latin typeface="Indivisa Display Sans"/>
                  <a:ea typeface="Indivisa Display Sans"/>
                  <a:cs typeface="Indivisa Display Sans"/>
                  <a:sym typeface="Indivisa Display Sans"/>
                </a:rPr>
                <a:t>Lille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28700" y="347024"/>
            <a:ext cx="11925300" cy="1119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904"/>
              </a:lnSpc>
            </a:pPr>
            <a:r>
              <a:rPr lang="en-US" sz="7074" b="1" dirty="0">
                <a:solidFill>
                  <a:srgbClr val="FFFFFF"/>
                </a:solidFill>
                <a:latin typeface="Indivisa Display Serif Heavy"/>
                <a:ea typeface="Indivisa Display Serif Heavy"/>
                <a:cs typeface="Indivisa Display Serif Heavy"/>
                <a:sym typeface="Indivisa Display Serif Heavy"/>
              </a:rPr>
              <a:t>UN REGARD NEUF 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8FAA8F9-2372-BE45-2152-C42E2B1275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241" y="2989874"/>
            <a:ext cx="15881574" cy="455220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5537195" y="8329127"/>
            <a:ext cx="2572662" cy="1361367"/>
          </a:xfrm>
          <a:custGeom>
            <a:avLst/>
            <a:gdLst/>
            <a:ahLst/>
            <a:cxnLst/>
            <a:rect l="l" t="t" r="r" b="b"/>
            <a:pathLst>
              <a:path w="2572662" h="1361367">
                <a:moveTo>
                  <a:pt x="0" y="0"/>
                </a:moveTo>
                <a:lnTo>
                  <a:pt x="2572662" y="0"/>
                </a:lnTo>
                <a:lnTo>
                  <a:pt x="2572662" y="1361367"/>
                </a:lnTo>
                <a:lnTo>
                  <a:pt x="0" y="13613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-514350" y="9841460"/>
            <a:ext cx="19329251" cy="2395594"/>
            <a:chOff x="0" y="0"/>
            <a:chExt cx="5090832" cy="63093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090832" cy="630938"/>
            </a:xfrm>
            <a:custGeom>
              <a:avLst/>
              <a:gdLst/>
              <a:ahLst/>
              <a:cxnLst/>
              <a:rect l="l" t="t" r="r" b="b"/>
              <a:pathLst>
                <a:path w="5090832" h="630938">
                  <a:moveTo>
                    <a:pt x="0" y="0"/>
                  </a:moveTo>
                  <a:lnTo>
                    <a:pt x="5090832" y="0"/>
                  </a:lnTo>
                  <a:lnTo>
                    <a:pt x="5090832" y="630938"/>
                  </a:lnTo>
                  <a:lnTo>
                    <a:pt x="0" y="630938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5090832" cy="6690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361950" y="9956345"/>
            <a:ext cx="19329251" cy="2433109"/>
            <a:chOff x="0" y="0"/>
            <a:chExt cx="5090832" cy="64081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090832" cy="640819"/>
            </a:xfrm>
            <a:custGeom>
              <a:avLst/>
              <a:gdLst/>
              <a:ahLst/>
              <a:cxnLst/>
              <a:rect l="l" t="t" r="r" b="b"/>
              <a:pathLst>
                <a:path w="5090832" h="640819">
                  <a:moveTo>
                    <a:pt x="0" y="0"/>
                  </a:moveTo>
                  <a:lnTo>
                    <a:pt x="5090832" y="0"/>
                  </a:lnTo>
                  <a:lnTo>
                    <a:pt x="5090832" y="640819"/>
                  </a:lnTo>
                  <a:lnTo>
                    <a:pt x="0" y="640819"/>
                  </a:lnTo>
                  <a:close/>
                </a:path>
              </a:pathLst>
            </a:custGeom>
            <a:solidFill>
              <a:srgbClr val="202A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5090832" cy="6789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00" y="347024"/>
            <a:ext cx="10020300" cy="1119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904"/>
              </a:lnSpc>
            </a:pPr>
            <a:r>
              <a:rPr lang="en-US" sz="7074" b="1" dirty="0" err="1">
                <a:solidFill>
                  <a:srgbClr val="25346C"/>
                </a:solidFill>
                <a:latin typeface="Indivisa Display Serif Heavy"/>
                <a:ea typeface="Indivisa Display Serif Heavy"/>
                <a:cs typeface="Indivisa Display Serif Heavy"/>
                <a:sym typeface="Indivisa Display Serif Heavy"/>
              </a:rPr>
              <a:t>L’équipe</a:t>
            </a:r>
            <a:r>
              <a:rPr lang="en-US" sz="7074" b="1" dirty="0">
                <a:solidFill>
                  <a:srgbClr val="25346C"/>
                </a:solidFill>
                <a:latin typeface="Indivisa Display Serif Heavy"/>
                <a:ea typeface="Indivisa Display Serif Heavy"/>
                <a:cs typeface="Indivisa Display Serif Heavy"/>
                <a:sym typeface="Indivisa Display Serif Heavy"/>
              </a:rPr>
              <a:t> </a:t>
            </a:r>
            <a:r>
              <a:rPr lang="en-US" sz="7074" b="1" dirty="0" err="1">
                <a:solidFill>
                  <a:srgbClr val="25346C"/>
                </a:solidFill>
                <a:latin typeface="Indivisa Display Serif Heavy"/>
                <a:ea typeface="Indivisa Display Serif Heavy"/>
                <a:cs typeface="Indivisa Display Serif Heavy"/>
                <a:sym typeface="Indivisa Display Serif Heavy"/>
              </a:rPr>
              <a:t>éducative</a:t>
            </a:r>
            <a:r>
              <a:rPr lang="en-US" sz="7074" b="1" dirty="0">
                <a:solidFill>
                  <a:srgbClr val="25346C"/>
                </a:solidFill>
                <a:latin typeface="Indivisa Display Serif Heavy"/>
                <a:ea typeface="Indivisa Display Serif Heavy"/>
                <a:cs typeface="Indivisa Display Serif Heavy"/>
                <a:sym typeface="Indivisa Display Serif Heavy"/>
              </a:rPr>
              <a:t> </a:t>
            </a:r>
          </a:p>
        </p:txBody>
      </p:sp>
      <p:sp>
        <p:nvSpPr>
          <p:cNvPr id="17" name="ZoneTexte 4">
            <a:extLst>
              <a:ext uri="{FF2B5EF4-FFF2-40B4-BE49-F238E27FC236}">
                <a16:creationId xmlns:a16="http://schemas.microsoft.com/office/drawing/2014/main" id="{5896078D-CAE6-252C-85CA-DA19930DC092}"/>
              </a:ext>
            </a:extLst>
          </p:cNvPr>
          <p:cNvSpPr txBox="1"/>
          <p:nvPr/>
        </p:nvSpPr>
        <p:spPr>
          <a:xfrm>
            <a:off x="4800600" y="1943100"/>
            <a:ext cx="9601200" cy="5016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45719" tIns="45720" rIns="45719" bIns="45720" anchor="t">
            <a:spAutoFit/>
          </a:bodyPr>
          <a:lstStyle/>
          <a:p>
            <a:pPr>
              <a:defRPr sz="2400"/>
            </a:pPr>
            <a:r>
              <a:rPr sz="3200" dirty="0">
                <a:latin typeface="Times New Roman"/>
              </a:rPr>
              <a:t>Chef </a:t>
            </a:r>
            <a:r>
              <a:rPr sz="3200" dirty="0" err="1">
                <a:latin typeface="Times New Roman"/>
              </a:rPr>
              <a:t>d’établissement</a:t>
            </a:r>
            <a:r>
              <a:rPr sz="3200" dirty="0">
                <a:latin typeface="Times New Roman"/>
              </a:rPr>
              <a:t> : M</a:t>
            </a:r>
            <a:r>
              <a:rPr lang="fr-FR" sz="3200" dirty="0">
                <a:latin typeface="Times New Roman"/>
              </a:rPr>
              <a:t> HAUTECOEUR</a:t>
            </a:r>
            <a:endParaRPr lang="fr-FR" sz="3200" dirty="0">
              <a:solidFill>
                <a:srgbClr val="404040"/>
              </a:solidFill>
              <a:latin typeface="Times New Roman"/>
              <a:ea typeface="Trebuchet MS"/>
              <a:cs typeface="Trebuchet MS"/>
            </a:endParaRPr>
          </a:p>
          <a:p>
            <a:pPr>
              <a:defRPr sz="2400"/>
            </a:pPr>
            <a:r>
              <a:rPr sz="3200" dirty="0" err="1">
                <a:latin typeface="Times New Roman"/>
              </a:rPr>
              <a:t>Directrice</a:t>
            </a:r>
            <a:r>
              <a:rPr sz="3200" dirty="0">
                <a:latin typeface="Times New Roman"/>
              </a:rPr>
              <a:t> </a:t>
            </a:r>
            <a:r>
              <a:rPr sz="3200" dirty="0" err="1">
                <a:latin typeface="Times New Roman"/>
              </a:rPr>
              <a:t>adjointe</a:t>
            </a:r>
            <a:r>
              <a:rPr sz="3200" dirty="0">
                <a:latin typeface="Times New Roman"/>
              </a:rPr>
              <a:t> Collège : </a:t>
            </a:r>
            <a:r>
              <a:rPr sz="3200" dirty="0" err="1">
                <a:latin typeface="Times New Roman"/>
              </a:rPr>
              <a:t>Mme</a:t>
            </a:r>
            <a:r>
              <a:rPr sz="3200" dirty="0">
                <a:latin typeface="Times New Roman"/>
              </a:rPr>
              <a:t> HATTEE Sandra</a:t>
            </a:r>
            <a:endParaRPr sz="3200" dirty="0">
              <a:solidFill>
                <a:srgbClr val="404040"/>
              </a:solidFill>
              <a:latin typeface="Times New Roman"/>
              <a:ea typeface="Trebuchet MS"/>
              <a:cs typeface="Trebuchet MS"/>
            </a:endParaRPr>
          </a:p>
          <a:p>
            <a:pPr>
              <a:defRPr sz="2400"/>
            </a:pPr>
            <a:r>
              <a:rPr sz="3200" dirty="0" err="1">
                <a:latin typeface="Times New Roman"/>
              </a:rPr>
              <a:t>Adjointe</a:t>
            </a:r>
            <a:r>
              <a:rPr sz="3200" dirty="0">
                <a:latin typeface="Times New Roman"/>
              </a:rPr>
              <a:t> </a:t>
            </a:r>
            <a:r>
              <a:rPr sz="3200" dirty="0" err="1">
                <a:latin typeface="Times New Roman"/>
              </a:rPr>
              <a:t>en</a:t>
            </a:r>
            <a:r>
              <a:rPr sz="3200" dirty="0">
                <a:latin typeface="Times New Roman"/>
              </a:rPr>
              <a:t> Pastorale : </a:t>
            </a:r>
            <a:r>
              <a:rPr sz="3200" dirty="0" err="1">
                <a:latin typeface="Times New Roman"/>
              </a:rPr>
              <a:t>Mme</a:t>
            </a:r>
            <a:r>
              <a:rPr sz="3200" dirty="0">
                <a:latin typeface="Times New Roman"/>
              </a:rPr>
              <a:t> DUVAL Aurore</a:t>
            </a:r>
            <a:endParaRPr sz="3200" dirty="0">
              <a:solidFill>
                <a:srgbClr val="404040"/>
              </a:solidFill>
              <a:latin typeface="Times New Roman"/>
              <a:ea typeface="Trebuchet MS"/>
              <a:cs typeface="Trebuchet MS"/>
            </a:endParaRPr>
          </a:p>
          <a:p>
            <a:pPr>
              <a:defRPr sz="2400"/>
            </a:pPr>
            <a:endParaRPr sz="3200" dirty="0">
              <a:solidFill>
                <a:srgbClr val="404040"/>
              </a:solidFill>
              <a:latin typeface="Times New Roman"/>
              <a:ea typeface="Trebuchet MS"/>
              <a:cs typeface="Trebuchet MS"/>
            </a:endParaRPr>
          </a:p>
          <a:p>
            <a:pPr>
              <a:defRPr sz="2400"/>
            </a:pPr>
            <a:r>
              <a:rPr sz="3200" dirty="0" err="1">
                <a:latin typeface="Times New Roman"/>
              </a:rPr>
              <a:t>Responsable</a:t>
            </a:r>
            <a:r>
              <a:rPr sz="3200" dirty="0">
                <a:latin typeface="Times New Roman"/>
              </a:rPr>
              <a:t> </a:t>
            </a:r>
            <a:r>
              <a:rPr sz="3200" dirty="0" err="1">
                <a:latin typeface="Times New Roman"/>
              </a:rPr>
              <a:t>niveau</a:t>
            </a:r>
            <a:r>
              <a:rPr sz="3200" dirty="0">
                <a:latin typeface="Times New Roman"/>
              </a:rPr>
              <a:t> </a:t>
            </a:r>
            <a:r>
              <a:rPr lang="fr-FR" sz="3200" dirty="0">
                <a:latin typeface="Times New Roman"/>
              </a:rPr>
              <a:t>4</a:t>
            </a:r>
            <a:r>
              <a:rPr sz="3200" baseline="30000" dirty="0" err="1">
                <a:latin typeface="Times New Roman"/>
              </a:rPr>
              <a:t>ème</a:t>
            </a:r>
            <a:r>
              <a:rPr sz="3200" dirty="0">
                <a:latin typeface="Times New Roman"/>
              </a:rPr>
              <a:t> : </a:t>
            </a:r>
            <a:r>
              <a:rPr lang="fr-FR" sz="3200" dirty="0">
                <a:latin typeface="Times New Roman"/>
              </a:rPr>
              <a:t>M THOMAS Eric</a:t>
            </a:r>
            <a:endParaRPr sz="3200" dirty="0">
              <a:solidFill>
                <a:srgbClr val="404040"/>
              </a:solidFill>
              <a:latin typeface="Times New Roman"/>
              <a:ea typeface="Trebuchet MS"/>
              <a:cs typeface="Trebuchet MS"/>
            </a:endParaRPr>
          </a:p>
          <a:p>
            <a:pPr>
              <a:defRPr sz="2400"/>
            </a:pPr>
            <a:r>
              <a:rPr sz="3200" dirty="0">
                <a:latin typeface="Times New Roman"/>
              </a:rPr>
              <a:t>le </a:t>
            </a:r>
            <a:r>
              <a:rPr sz="3200" dirty="0" err="1">
                <a:latin typeface="Times New Roman"/>
              </a:rPr>
              <a:t>professeur</a:t>
            </a:r>
            <a:r>
              <a:rPr sz="3200" dirty="0">
                <a:latin typeface="Times New Roman"/>
              </a:rPr>
              <a:t> principal</a:t>
            </a:r>
            <a:r>
              <a:rPr lang="fr-FR" sz="3200" dirty="0">
                <a:latin typeface="Times New Roman"/>
              </a:rPr>
              <a:t> : Mme FOULONNEAU Marie</a:t>
            </a:r>
            <a:endParaRPr sz="3200" dirty="0">
              <a:solidFill>
                <a:srgbClr val="404040"/>
              </a:solidFill>
              <a:latin typeface="Times New Roman"/>
              <a:ea typeface="Trebuchet MS"/>
              <a:cs typeface="Trebuchet MS"/>
            </a:endParaRPr>
          </a:p>
          <a:p>
            <a:pPr>
              <a:defRPr sz="2400"/>
            </a:pPr>
            <a:endParaRPr sz="3200" dirty="0">
              <a:solidFill>
                <a:srgbClr val="404040"/>
              </a:solidFill>
              <a:latin typeface="Times New Roman"/>
              <a:ea typeface="Trebuchet MS"/>
              <a:cs typeface="Trebuchet MS"/>
            </a:endParaRPr>
          </a:p>
          <a:p>
            <a:pPr>
              <a:defRPr sz="2400"/>
            </a:pPr>
            <a:r>
              <a:rPr lang="fr-FR" sz="3200" dirty="0">
                <a:latin typeface="Times New Roman"/>
              </a:rPr>
              <a:t>Responsable vie scolaire </a:t>
            </a:r>
            <a:r>
              <a:rPr sz="3200" dirty="0">
                <a:latin typeface="Times New Roman"/>
              </a:rPr>
              <a:t>:</a:t>
            </a:r>
            <a:r>
              <a:rPr lang="fr-FR" sz="3200" dirty="0">
                <a:latin typeface="Times New Roman"/>
              </a:rPr>
              <a:t>Mme DELBARRE Blandine </a:t>
            </a:r>
            <a:endParaRPr sz="3200" dirty="0">
              <a:latin typeface="Times New Roman"/>
            </a:endParaRPr>
          </a:p>
          <a:p>
            <a:pPr>
              <a:defRPr sz="2400"/>
            </a:pPr>
            <a:r>
              <a:rPr lang="fr-FR" sz="3200" dirty="0">
                <a:latin typeface="Times New Roman"/>
              </a:rPr>
              <a:t>Les éducateurs</a:t>
            </a:r>
          </a:p>
          <a:p>
            <a:pPr>
              <a:defRPr sz="2400"/>
            </a:pPr>
            <a:r>
              <a:rPr sz="3200" dirty="0" err="1">
                <a:latin typeface="Times New Roman"/>
              </a:rPr>
              <a:t>Responsable</a:t>
            </a:r>
            <a:r>
              <a:rPr sz="3200" dirty="0">
                <a:latin typeface="Times New Roman"/>
              </a:rPr>
              <a:t> BEP : DEVOOGHT Laurent</a:t>
            </a:r>
            <a:endParaRPr sz="3200" dirty="0">
              <a:solidFill>
                <a:srgbClr val="404040"/>
              </a:solidFill>
              <a:latin typeface="Times New Roman"/>
              <a:ea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A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861843" y="-3227446"/>
            <a:ext cx="15346734" cy="16741892"/>
          </a:xfrm>
          <a:custGeom>
            <a:avLst/>
            <a:gdLst/>
            <a:ahLst/>
            <a:cxnLst/>
            <a:rect l="l" t="t" r="r" b="b"/>
            <a:pathLst>
              <a:path w="15346734" h="16741892">
                <a:moveTo>
                  <a:pt x="0" y="0"/>
                </a:moveTo>
                <a:lnTo>
                  <a:pt x="15346735" y="0"/>
                </a:lnTo>
                <a:lnTo>
                  <a:pt x="15346735" y="16741892"/>
                </a:lnTo>
                <a:lnTo>
                  <a:pt x="0" y="167418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-514350" y="9841460"/>
            <a:ext cx="19329251" cy="2395594"/>
            <a:chOff x="0" y="0"/>
            <a:chExt cx="5090832" cy="6309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90832" cy="630938"/>
            </a:xfrm>
            <a:custGeom>
              <a:avLst/>
              <a:gdLst/>
              <a:ahLst/>
              <a:cxnLst/>
              <a:rect l="l" t="t" r="r" b="b"/>
              <a:pathLst>
                <a:path w="5090832" h="630938">
                  <a:moveTo>
                    <a:pt x="0" y="0"/>
                  </a:moveTo>
                  <a:lnTo>
                    <a:pt x="5090832" y="0"/>
                  </a:lnTo>
                  <a:lnTo>
                    <a:pt x="5090832" y="630938"/>
                  </a:lnTo>
                  <a:lnTo>
                    <a:pt x="0" y="630938"/>
                  </a:lnTo>
                  <a:close/>
                </a:path>
              </a:pathLst>
            </a:custGeom>
            <a:solidFill>
              <a:srgbClr val="202A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5090832" cy="6690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361950" y="9956345"/>
            <a:ext cx="19329251" cy="2433109"/>
            <a:chOff x="0" y="0"/>
            <a:chExt cx="5090832" cy="6408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090832" cy="640819"/>
            </a:xfrm>
            <a:custGeom>
              <a:avLst/>
              <a:gdLst/>
              <a:ahLst/>
              <a:cxnLst/>
              <a:rect l="l" t="t" r="r" b="b"/>
              <a:pathLst>
                <a:path w="5090832" h="640819">
                  <a:moveTo>
                    <a:pt x="0" y="0"/>
                  </a:moveTo>
                  <a:lnTo>
                    <a:pt x="5090832" y="0"/>
                  </a:lnTo>
                  <a:lnTo>
                    <a:pt x="5090832" y="640819"/>
                  </a:lnTo>
                  <a:lnTo>
                    <a:pt x="0" y="6408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5090832" cy="6789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EB465822-A389-0046-27C2-62931B42B73B}"/>
              </a:ext>
            </a:extLst>
          </p:cNvPr>
          <p:cNvSpPr txBox="1"/>
          <p:nvPr/>
        </p:nvSpPr>
        <p:spPr>
          <a:xfrm>
            <a:off x="762000" y="297812"/>
            <a:ext cx="487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</a:rPr>
              <a:t>Lecture Emploi du temps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8288B17-10D8-0857-BE4D-CDAAA61E62C9}"/>
              </a:ext>
            </a:extLst>
          </p:cNvPr>
          <p:cNvSpPr txBox="1"/>
          <p:nvPr/>
        </p:nvSpPr>
        <p:spPr>
          <a:xfrm>
            <a:off x="14554200" y="343404"/>
            <a:ext cx="3463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SEMAINE A : Semaine paire</a:t>
            </a:r>
          </a:p>
          <a:p>
            <a:r>
              <a:rPr lang="fr-FR" dirty="0">
                <a:solidFill>
                  <a:schemeClr val="bg1"/>
                </a:solidFill>
              </a:rPr>
              <a:t>SEMAINE B : Semaine impaire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199081D-AA7E-83CB-190A-B94F09C412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1047178"/>
            <a:ext cx="15849600" cy="819264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13191525-83BC-0D0C-1CBC-5A5FCF0E57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58851"/>
            <a:ext cx="15468600" cy="596300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8C686B2-0572-3DF0-6165-9327DD9B59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6321854"/>
            <a:ext cx="15453884" cy="2098245"/>
          </a:xfrm>
          <a:prstGeom prst="rect">
            <a:avLst/>
          </a:prstGeom>
        </p:spPr>
      </p:pic>
      <p:sp>
        <p:nvSpPr>
          <p:cNvPr id="16" name="Freeform 3">
            <a:extLst>
              <a:ext uri="{FF2B5EF4-FFF2-40B4-BE49-F238E27FC236}">
                <a16:creationId xmlns:a16="http://schemas.microsoft.com/office/drawing/2014/main" id="{D77BC104-E24E-F011-2D8B-3CBC49131BA6}"/>
              </a:ext>
            </a:extLst>
          </p:cNvPr>
          <p:cNvSpPr/>
          <p:nvPr/>
        </p:nvSpPr>
        <p:spPr>
          <a:xfrm>
            <a:off x="15537195" y="8329127"/>
            <a:ext cx="2572662" cy="1361367"/>
          </a:xfrm>
          <a:custGeom>
            <a:avLst/>
            <a:gdLst/>
            <a:ahLst/>
            <a:cxnLst/>
            <a:rect l="l" t="t" r="r" b="b"/>
            <a:pathLst>
              <a:path w="2572662" h="1361367">
                <a:moveTo>
                  <a:pt x="0" y="0"/>
                </a:moveTo>
                <a:lnTo>
                  <a:pt x="2572662" y="0"/>
                </a:lnTo>
                <a:lnTo>
                  <a:pt x="2572662" y="1361367"/>
                </a:lnTo>
                <a:lnTo>
                  <a:pt x="0" y="13613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8" name="Group 7">
            <a:extLst>
              <a:ext uri="{FF2B5EF4-FFF2-40B4-BE49-F238E27FC236}">
                <a16:creationId xmlns:a16="http://schemas.microsoft.com/office/drawing/2014/main" id="{542B1F64-52FA-7C88-E8B5-31B572E992FB}"/>
              </a:ext>
            </a:extLst>
          </p:cNvPr>
          <p:cNvGrpSpPr/>
          <p:nvPr/>
        </p:nvGrpSpPr>
        <p:grpSpPr>
          <a:xfrm>
            <a:off x="0" y="10030416"/>
            <a:ext cx="18288000" cy="675683"/>
            <a:chOff x="0" y="0"/>
            <a:chExt cx="5090832" cy="640819"/>
          </a:xfrm>
        </p:grpSpPr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FA6A5AD7-284B-16FD-3AF8-8F7343E8DC46}"/>
                </a:ext>
              </a:extLst>
            </p:cNvPr>
            <p:cNvSpPr/>
            <p:nvPr/>
          </p:nvSpPr>
          <p:spPr>
            <a:xfrm>
              <a:off x="0" y="0"/>
              <a:ext cx="5090832" cy="640819"/>
            </a:xfrm>
            <a:custGeom>
              <a:avLst/>
              <a:gdLst/>
              <a:ahLst/>
              <a:cxnLst/>
              <a:rect l="l" t="t" r="r" b="b"/>
              <a:pathLst>
                <a:path w="5090832" h="640819">
                  <a:moveTo>
                    <a:pt x="0" y="0"/>
                  </a:moveTo>
                  <a:lnTo>
                    <a:pt x="5090832" y="0"/>
                  </a:lnTo>
                  <a:lnTo>
                    <a:pt x="5090832" y="640819"/>
                  </a:lnTo>
                  <a:lnTo>
                    <a:pt x="0" y="640819"/>
                  </a:lnTo>
                  <a:close/>
                </a:path>
              </a:pathLst>
            </a:custGeom>
            <a:solidFill>
              <a:srgbClr val="202A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TextBox 9">
              <a:extLst>
                <a:ext uri="{FF2B5EF4-FFF2-40B4-BE49-F238E27FC236}">
                  <a16:creationId xmlns:a16="http://schemas.microsoft.com/office/drawing/2014/main" id="{3EF3AEF5-0D02-CFE4-5238-0F7CABCFDEF2}"/>
                </a:ext>
              </a:extLst>
            </p:cNvPr>
            <p:cNvSpPr txBox="1"/>
            <p:nvPr/>
          </p:nvSpPr>
          <p:spPr>
            <a:xfrm>
              <a:off x="0" y="-38100"/>
              <a:ext cx="5090832" cy="6789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4BB1BC58-A054-C51F-09E1-AD4103385A05}"/>
              </a:ext>
            </a:extLst>
          </p:cNvPr>
          <p:cNvSpPr txBox="1"/>
          <p:nvPr/>
        </p:nvSpPr>
        <p:spPr>
          <a:xfrm>
            <a:off x="2209800" y="8614787"/>
            <a:ext cx="13030200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91440" tIns="45720" rIns="91440" bIns="45720" anchor="t"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</a:rPr>
              <a:t>DS de rattrapage</a:t>
            </a:r>
            <a:r>
              <a:rPr lang="fr-FR" sz="3200" b="1" dirty="0">
                <a:solidFill>
                  <a:srgbClr val="FF0000"/>
                </a:solidFill>
              </a:rPr>
              <a:t> différent</a:t>
            </a:r>
            <a:r>
              <a:rPr lang="fr-FR" sz="3200" dirty="0">
                <a:solidFill>
                  <a:srgbClr val="FF0000"/>
                </a:solidFill>
              </a:rPr>
              <a:t> et le vendredi de la même semaine de 16h à 17h</a:t>
            </a:r>
            <a:r>
              <a:rPr lang="fr-FR" sz="3200" dirty="0"/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A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8E1230-50AC-4D2E-8241-79AE01EAD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234FC44-8AC1-04DC-4D66-284768A76305}"/>
              </a:ext>
            </a:extLst>
          </p:cNvPr>
          <p:cNvSpPr/>
          <p:nvPr/>
        </p:nvSpPr>
        <p:spPr>
          <a:xfrm>
            <a:off x="5861843" y="-3227446"/>
            <a:ext cx="15346734" cy="16741892"/>
          </a:xfrm>
          <a:custGeom>
            <a:avLst/>
            <a:gdLst/>
            <a:ahLst/>
            <a:cxnLst/>
            <a:rect l="l" t="t" r="r" b="b"/>
            <a:pathLst>
              <a:path w="15346734" h="16741892">
                <a:moveTo>
                  <a:pt x="0" y="0"/>
                </a:moveTo>
                <a:lnTo>
                  <a:pt x="15346735" y="0"/>
                </a:lnTo>
                <a:lnTo>
                  <a:pt x="15346735" y="16741892"/>
                </a:lnTo>
                <a:lnTo>
                  <a:pt x="0" y="167418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6E22195-8A26-70CF-4F6C-088B910AE099}"/>
              </a:ext>
            </a:extLst>
          </p:cNvPr>
          <p:cNvGrpSpPr/>
          <p:nvPr/>
        </p:nvGrpSpPr>
        <p:grpSpPr>
          <a:xfrm>
            <a:off x="-514350" y="9841460"/>
            <a:ext cx="19329251" cy="2395594"/>
            <a:chOff x="0" y="0"/>
            <a:chExt cx="5090832" cy="6309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C45F305-7B85-E3F6-6639-63A222564D98}"/>
                </a:ext>
              </a:extLst>
            </p:cNvPr>
            <p:cNvSpPr/>
            <p:nvPr/>
          </p:nvSpPr>
          <p:spPr>
            <a:xfrm>
              <a:off x="0" y="0"/>
              <a:ext cx="5090832" cy="630938"/>
            </a:xfrm>
            <a:custGeom>
              <a:avLst/>
              <a:gdLst/>
              <a:ahLst/>
              <a:cxnLst/>
              <a:rect l="l" t="t" r="r" b="b"/>
              <a:pathLst>
                <a:path w="5090832" h="630938">
                  <a:moveTo>
                    <a:pt x="0" y="0"/>
                  </a:moveTo>
                  <a:lnTo>
                    <a:pt x="5090832" y="0"/>
                  </a:lnTo>
                  <a:lnTo>
                    <a:pt x="5090832" y="630938"/>
                  </a:lnTo>
                  <a:lnTo>
                    <a:pt x="0" y="630938"/>
                  </a:lnTo>
                  <a:close/>
                </a:path>
              </a:pathLst>
            </a:custGeom>
            <a:solidFill>
              <a:srgbClr val="202A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03E69E5-EE35-6FD5-D5D0-643382CE62DE}"/>
                </a:ext>
              </a:extLst>
            </p:cNvPr>
            <p:cNvSpPr txBox="1"/>
            <p:nvPr/>
          </p:nvSpPr>
          <p:spPr>
            <a:xfrm>
              <a:off x="0" y="-38100"/>
              <a:ext cx="5090832" cy="6690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9EBA28AB-E006-2440-41F6-2D2A6B383CA8}"/>
              </a:ext>
            </a:extLst>
          </p:cNvPr>
          <p:cNvGrpSpPr/>
          <p:nvPr/>
        </p:nvGrpSpPr>
        <p:grpSpPr>
          <a:xfrm>
            <a:off x="-361950" y="9956345"/>
            <a:ext cx="19329251" cy="2433109"/>
            <a:chOff x="0" y="0"/>
            <a:chExt cx="5090832" cy="640819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612AEE0-5D9B-44C6-FB17-054E811D4223}"/>
                </a:ext>
              </a:extLst>
            </p:cNvPr>
            <p:cNvSpPr/>
            <p:nvPr/>
          </p:nvSpPr>
          <p:spPr>
            <a:xfrm>
              <a:off x="0" y="0"/>
              <a:ext cx="5090832" cy="640819"/>
            </a:xfrm>
            <a:custGeom>
              <a:avLst/>
              <a:gdLst/>
              <a:ahLst/>
              <a:cxnLst/>
              <a:rect l="l" t="t" r="r" b="b"/>
              <a:pathLst>
                <a:path w="5090832" h="640819">
                  <a:moveTo>
                    <a:pt x="0" y="0"/>
                  </a:moveTo>
                  <a:lnTo>
                    <a:pt x="5090832" y="0"/>
                  </a:lnTo>
                  <a:lnTo>
                    <a:pt x="5090832" y="640819"/>
                  </a:lnTo>
                  <a:lnTo>
                    <a:pt x="0" y="6408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D59AC0B3-1F7B-2736-B7F7-926E9FF4165D}"/>
                </a:ext>
              </a:extLst>
            </p:cNvPr>
            <p:cNvSpPr txBox="1"/>
            <p:nvPr/>
          </p:nvSpPr>
          <p:spPr>
            <a:xfrm>
              <a:off x="0" y="-38100"/>
              <a:ext cx="5090832" cy="6789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3" name="Image 2">
            <a:extLst>
              <a:ext uri="{FF2B5EF4-FFF2-40B4-BE49-F238E27FC236}">
                <a16:creationId xmlns:a16="http://schemas.microsoft.com/office/drawing/2014/main" id="{882029CD-8EA9-9018-5C38-F65DCD0CFD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831" y="789747"/>
            <a:ext cx="3619889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BCA91EF-29E7-F5B6-8C27-CAF6214CFCD4}"/>
              </a:ext>
            </a:extLst>
          </p:cNvPr>
          <p:cNvSpPr txBox="1"/>
          <p:nvPr/>
        </p:nvSpPr>
        <p:spPr>
          <a:xfrm>
            <a:off x="2653395" y="3390900"/>
            <a:ext cx="1086361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altLang="fr-FR" sz="3200" dirty="0">
                <a:solidFill>
                  <a:schemeClr val="bg1"/>
                </a:solidFill>
                <a:cs typeface="Calibri"/>
              </a:rPr>
              <a:t>Chef d’établissement : </a:t>
            </a:r>
            <a:r>
              <a:rPr lang="fr-FR" altLang="fr-FR" sz="3200" b="1" dirty="0">
                <a:solidFill>
                  <a:schemeClr val="bg1"/>
                </a:solidFill>
                <a:cs typeface="Calibri"/>
              </a:rPr>
              <a:t>M HAUTECOEUR</a:t>
            </a:r>
            <a:endParaRPr lang="fr-FR" altLang="fr-FR" sz="3200" dirty="0">
              <a:solidFill>
                <a:schemeClr val="bg1"/>
              </a:solidFill>
              <a:cs typeface="Calibri" panose="020F0502020204030204" pitchFamily="34" charset="0"/>
            </a:endParaRPr>
          </a:p>
          <a:p>
            <a:r>
              <a:rPr lang="fr-FR" altLang="fr-FR" sz="3200" dirty="0">
                <a:solidFill>
                  <a:schemeClr val="bg1"/>
                </a:solidFill>
                <a:cs typeface="Calibri"/>
              </a:rPr>
              <a:t>Arts Plastiques :</a:t>
            </a:r>
            <a:r>
              <a:rPr lang="fr-FR" altLang="fr-FR" sz="3200" b="1" dirty="0">
                <a:solidFill>
                  <a:schemeClr val="bg1"/>
                </a:solidFill>
                <a:cs typeface="Calibri"/>
              </a:rPr>
              <a:t> Mme BIGOTTE</a:t>
            </a:r>
            <a:endParaRPr lang="fr-FR" altLang="fr-FR" sz="3200" dirty="0">
              <a:solidFill>
                <a:schemeClr val="bg1"/>
              </a:solidFill>
              <a:cs typeface="Calibri"/>
            </a:endParaRPr>
          </a:p>
          <a:p>
            <a:r>
              <a:rPr lang="fr-FR" altLang="fr-FR" sz="3200" dirty="0">
                <a:solidFill>
                  <a:schemeClr val="bg1"/>
                </a:solidFill>
                <a:cs typeface="Calibri"/>
              </a:rPr>
              <a:t> Technologie : </a:t>
            </a:r>
            <a:r>
              <a:rPr lang="fr-FR" altLang="fr-FR" sz="3200" b="1" dirty="0">
                <a:solidFill>
                  <a:schemeClr val="bg1"/>
                </a:solidFill>
                <a:cs typeface="Calibri"/>
              </a:rPr>
              <a:t>M AUZEPY</a:t>
            </a:r>
          </a:p>
          <a:p>
            <a:r>
              <a:rPr lang="fr-FR" altLang="fr-FR" sz="3200" dirty="0">
                <a:solidFill>
                  <a:schemeClr val="bg1"/>
                </a:solidFill>
                <a:cs typeface="Calibri"/>
              </a:rPr>
              <a:t>Espagnol : </a:t>
            </a:r>
            <a:r>
              <a:rPr lang="fr-FR" altLang="fr-FR" sz="3200" b="1" dirty="0">
                <a:solidFill>
                  <a:schemeClr val="bg1"/>
                </a:solidFill>
                <a:cs typeface="Calibri"/>
              </a:rPr>
              <a:t>Mme …</a:t>
            </a:r>
            <a:endParaRPr lang="fr-FR" altLang="fr-FR" sz="3200" dirty="0">
              <a:solidFill>
                <a:schemeClr val="bg1"/>
              </a:solidFill>
              <a:cs typeface="Calibri"/>
            </a:endParaRPr>
          </a:p>
          <a:p>
            <a:r>
              <a:rPr lang="fr-FR" altLang="fr-FR" sz="3200" b="1" dirty="0">
                <a:solidFill>
                  <a:schemeClr val="bg1"/>
                </a:solidFill>
                <a:cs typeface="Calibri"/>
              </a:rPr>
              <a:t> </a:t>
            </a:r>
            <a:r>
              <a:rPr lang="fr-FR" altLang="fr-FR" sz="3200" dirty="0">
                <a:solidFill>
                  <a:schemeClr val="bg1"/>
                </a:solidFill>
                <a:cs typeface="Calibri"/>
              </a:rPr>
              <a:t>Vie scolaire : </a:t>
            </a:r>
            <a:r>
              <a:rPr lang="fr-FR" altLang="fr-FR" sz="3200" b="1" dirty="0">
                <a:solidFill>
                  <a:schemeClr val="bg1"/>
                </a:solidFill>
                <a:cs typeface="Calibri"/>
              </a:rPr>
              <a:t>Mme Sophana HALASSA</a:t>
            </a:r>
          </a:p>
          <a:p>
            <a:r>
              <a:rPr lang="fr-FR" altLang="fr-FR" sz="3200" dirty="0">
                <a:solidFill>
                  <a:schemeClr val="bg1"/>
                </a:solidFill>
                <a:cs typeface="Calibri"/>
              </a:rPr>
              <a:t>Elèves : </a:t>
            </a:r>
          </a:p>
        </p:txBody>
      </p:sp>
    </p:spTree>
    <p:extLst>
      <p:ext uri="{BB962C8B-B14F-4D97-AF65-F5344CB8AC3E}">
        <p14:creationId xmlns:p14="http://schemas.microsoft.com/office/powerpoint/2010/main" val="3454478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20351-B806-99EE-8DEC-B7914AA14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E1237CF-00F2-C260-47E2-6B3DFA9D1EB0}"/>
              </a:ext>
            </a:extLst>
          </p:cNvPr>
          <p:cNvSpPr/>
          <p:nvPr/>
        </p:nvSpPr>
        <p:spPr>
          <a:xfrm>
            <a:off x="5562600" y="-2247900"/>
            <a:ext cx="14282004" cy="15580368"/>
          </a:xfrm>
          <a:custGeom>
            <a:avLst/>
            <a:gdLst/>
            <a:ahLst/>
            <a:cxnLst/>
            <a:rect l="l" t="t" r="r" b="b"/>
            <a:pathLst>
              <a:path w="14282004" h="15580368">
                <a:moveTo>
                  <a:pt x="0" y="0"/>
                </a:moveTo>
                <a:lnTo>
                  <a:pt x="14282004" y="0"/>
                </a:lnTo>
                <a:lnTo>
                  <a:pt x="14282004" y="15580368"/>
                </a:lnTo>
                <a:lnTo>
                  <a:pt x="0" y="155803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</a:blip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6FDA642F-DEFA-1746-DB05-61DF118D2197}"/>
              </a:ext>
            </a:extLst>
          </p:cNvPr>
          <p:cNvGrpSpPr/>
          <p:nvPr/>
        </p:nvGrpSpPr>
        <p:grpSpPr>
          <a:xfrm>
            <a:off x="-514350" y="9841460"/>
            <a:ext cx="19329251" cy="2395594"/>
            <a:chOff x="0" y="0"/>
            <a:chExt cx="5090832" cy="630938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CDE4917-8589-E77A-7E8D-3659F408E164}"/>
                </a:ext>
              </a:extLst>
            </p:cNvPr>
            <p:cNvSpPr/>
            <p:nvPr/>
          </p:nvSpPr>
          <p:spPr>
            <a:xfrm>
              <a:off x="0" y="0"/>
              <a:ext cx="5090832" cy="630938"/>
            </a:xfrm>
            <a:custGeom>
              <a:avLst/>
              <a:gdLst/>
              <a:ahLst/>
              <a:cxnLst/>
              <a:rect l="l" t="t" r="r" b="b"/>
              <a:pathLst>
                <a:path w="5090832" h="630938">
                  <a:moveTo>
                    <a:pt x="0" y="0"/>
                  </a:moveTo>
                  <a:lnTo>
                    <a:pt x="5090832" y="0"/>
                  </a:lnTo>
                  <a:lnTo>
                    <a:pt x="5090832" y="630938"/>
                  </a:lnTo>
                  <a:lnTo>
                    <a:pt x="0" y="630938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B2153B3C-BCF3-3D08-0CF1-079FFF504377}"/>
                </a:ext>
              </a:extLst>
            </p:cNvPr>
            <p:cNvSpPr txBox="1"/>
            <p:nvPr/>
          </p:nvSpPr>
          <p:spPr>
            <a:xfrm>
              <a:off x="0" y="-38100"/>
              <a:ext cx="5090832" cy="6690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4848DCE1-E6DC-46FC-7E9E-6EE67747E8DD}"/>
              </a:ext>
            </a:extLst>
          </p:cNvPr>
          <p:cNvGrpSpPr/>
          <p:nvPr/>
        </p:nvGrpSpPr>
        <p:grpSpPr>
          <a:xfrm>
            <a:off x="-361950" y="9956345"/>
            <a:ext cx="19329251" cy="2433109"/>
            <a:chOff x="0" y="0"/>
            <a:chExt cx="5090832" cy="640819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705130EE-8C47-A8BB-D737-19DFB42EAD7A}"/>
                </a:ext>
              </a:extLst>
            </p:cNvPr>
            <p:cNvSpPr/>
            <p:nvPr/>
          </p:nvSpPr>
          <p:spPr>
            <a:xfrm>
              <a:off x="0" y="0"/>
              <a:ext cx="5090832" cy="640819"/>
            </a:xfrm>
            <a:custGeom>
              <a:avLst/>
              <a:gdLst/>
              <a:ahLst/>
              <a:cxnLst/>
              <a:rect l="l" t="t" r="r" b="b"/>
              <a:pathLst>
                <a:path w="5090832" h="640819">
                  <a:moveTo>
                    <a:pt x="0" y="0"/>
                  </a:moveTo>
                  <a:lnTo>
                    <a:pt x="5090832" y="0"/>
                  </a:lnTo>
                  <a:lnTo>
                    <a:pt x="5090832" y="640819"/>
                  </a:lnTo>
                  <a:lnTo>
                    <a:pt x="0" y="640819"/>
                  </a:lnTo>
                  <a:close/>
                </a:path>
              </a:pathLst>
            </a:custGeom>
            <a:solidFill>
              <a:srgbClr val="202A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4370657D-46B6-59A5-D0A6-92BEF2EF9774}"/>
                </a:ext>
              </a:extLst>
            </p:cNvPr>
            <p:cNvSpPr txBox="1"/>
            <p:nvPr/>
          </p:nvSpPr>
          <p:spPr>
            <a:xfrm>
              <a:off x="0" y="-38100"/>
              <a:ext cx="5090832" cy="6789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>
            <a:extLst>
              <a:ext uri="{FF2B5EF4-FFF2-40B4-BE49-F238E27FC236}">
                <a16:creationId xmlns:a16="http://schemas.microsoft.com/office/drawing/2014/main" id="{6ACCD01D-C20B-217F-810D-72ECBBC6CE12}"/>
              </a:ext>
            </a:extLst>
          </p:cNvPr>
          <p:cNvSpPr txBox="1"/>
          <p:nvPr/>
        </p:nvSpPr>
        <p:spPr>
          <a:xfrm>
            <a:off x="3119886" y="1615780"/>
            <a:ext cx="11440555" cy="1015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endParaRPr lang="en-US" sz="6600" dirty="0">
              <a:solidFill>
                <a:srgbClr val="25346C"/>
              </a:solidFill>
              <a:ea typeface="Calibri"/>
              <a:cs typeface="Calibri"/>
            </a:endParaRPr>
          </a:p>
        </p:txBody>
      </p:sp>
      <p:sp>
        <p:nvSpPr>
          <p:cNvPr id="21" name="ZoneTexte 4">
            <a:extLst>
              <a:ext uri="{FF2B5EF4-FFF2-40B4-BE49-F238E27FC236}">
                <a16:creationId xmlns:a16="http://schemas.microsoft.com/office/drawing/2014/main" id="{3BC99F75-DAEC-6F17-8B30-F3EDB4C0A8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2776104"/>
            <a:ext cx="9753600" cy="51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buNone/>
            </a:pPr>
            <a:endParaRPr lang="fr-FR" alt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fr-FR" alt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altLang="fr-FR" sz="3200" dirty="0">
                <a:latin typeface="Calibri"/>
                <a:cs typeface="Calibri"/>
              </a:rPr>
              <a:t> élèves</a:t>
            </a:r>
          </a:p>
          <a:p>
            <a:r>
              <a:rPr lang="fr-FR" altLang="fr-FR" sz="3200" dirty="0">
                <a:latin typeface="Calibri"/>
                <a:cs typeface="Calibri"/>
              </a:rPr>
              <a:t>  garçons  filles</a:t>
            </a:r>
            <a:endParaRPr lang="fr-FR" altLang="fr-FR" sz="3200" b="1" dirty="0">
              <a:latin typeface="Calibri"/>
              <a:cs typeface="Calibri"/>
            </a:endParaRPr>
          </a:p>
          <a:p>
            <a:r>
              <a:rPr lang="fr-FR" altLang="fr-FR" sz="3200" dirty="0">
                <a:latin typeface="Calibri"/>
                <a:cs typeface="Calibri"/>
              </a:rPr>
              <a:t>3 élèves germanistes</a:t>
            </a:r>
          </a:p>
          <a:p>
            <a:r>
              <a:rPr lang="fr-FR" altLang="fr-FR" sz="3200" b="1" dirty="0">
                <a:latin typeface="Calibri"/>
                <a:cs typeface="Calibri"/>
              </a:rPr>
              <a:t> </a:t>
            </a:r>
            <a:r>
              <a:rPr lang="fr-FR" altLang="fr-FR" sz="3200" dirty="0">
                <a:latin typeface="Calibri"/>
                <a:cs typeface="Calibri"/>
              </a:rPr>
              <a:t>5 élèves qui ont besoin d’un suivi personnalisé</a:t>
            </a:r>
          </a:p>
          <a:p>
            <a:r>
              <a:rPr lang="fr-FR" altLang="fr-FR" sz="3200" dirty="0">
                <a:latin typeface="Calibri"/>
                <a:cs typeface="Calibri"/>
              </a:rPr>
              <a:t>2 élèves avec un dossier MDPH</a:t>
            </a:r>
          </a:p>
          <a:p>
            <a:r>
              <a:rPr lang="fr-FR" altLang="fr-FR" sz="3200" dirty="0">
                <a:latin typeface="Calibri"/>
                <a:cs typeface="Calibri"/>
              </a:rPr>
              <a:t>1 élève avec un dossier PAP</a:t>
            </a:r>
          </a:p>
          <a:p>
            <a:r>
              <a:rPr lang="fr-FR" altLang="fr-FR" sz="3200" dirty="0">
                <a:latin typeface="Calibri"/>
                <a:cs typeface="Calibri"/>
              </a:rPr>
              <a:t>1 nouvel élève</a:t>
            </a:r>
            <a:endParaRPr lang="fr-FR" altLang="fr-FR" sz="3200" b="1" dirty="0">
              <a:latin typeface="Calibri"/>
              <a:cs typeface="Calibri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BE0A50D-D324-1813-4EFD-4E3B0530C303}"/>
              </a:ext>
            </a:extLst>
          </p:cNvPr>
          <p:cNvSpPr txBox="1"/>
          <p:nvPr/>
        </p:nvSpPr>
        <p:spPr>
          <a:xfrm>
            <a:off x="2438400" y="885417"/>
            <a:ext cx="5900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/>
              <a:t>LE PROFIL DE LA CLASSE</a:t>
            </a:r>
          </a:p>
        </p:txBody>
      </p:sp>
    </p:spTree>
    <p:extLst>
      <p:ext uri="{BB962C8B-B14F-4D97-AF65-F5344CB8AC3E}">
        <p14:creationId xmlns:p14="http://schemas.microsoft.com/office/powerpoint/2010/main" val="2757829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A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1D92B3-A89C-7D25-4C48-A7DAE6016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2CF33F7-982B-A40C-6CE1-BB88D8D9E771}"/>
              </a:ext>
            </a:extLst>
          </p:cNvPr>
          <p:cNvSpPr/>
          <p:nvPr/>
        </p:nvSpPr>
        <p:spPr>
          <a:xfrm>
            <a:off x="5861843" y="-3227446"/>
            <a:ext cx="15346734" cy="16741892"/>
          </a:xfrm>
          <a:custGeom>
            <a:avLst/>
            <a:gdLst/>
            <a:ahLst/>
            <a:cxnLst/>
            <a:rect l="l" t="t" r="r" b="b"/>
            <a:pathLst>
              <a:path w="15346734" h="16741892">
                <a:moveTo>
                  <a:pt x="0" y="0"/>
                </a:moveTo>
                <a:lnTo>
                  <a:pt x="15346735" y="0"/>
                </a:lnTo>
                <a:lnTo>
                  <a:pt x="15346735" y="16741892"/>
                </a:lnTo>
                <a:lnTo>
                  <a:pt x="0" y="167418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CAE7F4F-7186-89A7-D74B-E18694FD930B}"/>
              </a:ext>
            </a:extLst>
          </p:cNvPr>
          <p:cNvGrpSpPr/>
          <p:nvPr/>
        </p:nvGrpSpPr>
        <p:grpSpPr>
          <a:xfrm>
            <a:off x="-514350" y="9841460"/>
            <a:ext cx="19329251" cy="2395594"/>
            <a:chOff x="0" y="0"/>
            <a:chExt cx="5090832" cy="6309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D6CCF34-BF92-A53E-1A2E-EE5D55F8CC24}"/>
                </a:ext>
              </a:extLst>
            </p:cNvPr>
            <p:cNvSpPr/>
            <p:nvPr/>
          </p:nvSpPr>
          <p:spPr>
            <a:xfrm>
              <a:off x="0" y="0"/>
              <a:ext cx="5090832" cy="630938"/>
            </a:xfrm>
            <a:custGeom>
              <a:avLst/>
              <a:gdLst/>
              <a:ahLst/>
              <a:cxnLst/>
              <a:rect l="l" t="t" r="r" b="b"/>
              <a:pathLst>
                <a:path w="5090832" h="630938">
                  <a:moveTo>
                    <a:pt x="0" y="0"/>
                  </a:moveTo>
                  <a:lnTo>
                    <a:pt x="5090832" y="0"/>
                  </a:lnTo>
                  <a:lnTo>
                    <a:pt x="5090832" y="630938"/>
                  </a:lnTo>
                  <a:lnTo>
                    <a:pt x="0" y="630938"/>
                  </a:lnTo>
                  <a:close/>
                </a:path>
              </a:pathLst>
            </a:custGeom>
            <a:solidFill>
              <a:srgbClr val="202A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704156B-A3F1-0B98-32BB-61F096480602}"/>
                </a:ext>
              </a:extLst>
            </p:cNvPr>
            <p:cNvSpPr txBox="1"/>
            <p:nvPr/>
          </p:nvSpPr>
          <p:spPr>
            <a:xfrm>
              <a:off x="0" y="-38100"/>
              <a:ext cx="5090832" cy="6690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875B3104-C9B3-7176-8F56-7B2DDF214412}"/>
              </a:ext>
            </a:extLst>
          </p:cNvPr>
          <p:cNvGrpSpPr/>
          <p:nvPr/>
        </p:nvGrpSpPr>
        <p:grpSpPr>
          <a:xfrm>
            <a:off x="-361950" y="9956345"/>
            <a:ext cx="19329251" cy="2433109"/>
            <a:chOff x="0" y="0"/>
            <a:chExt cx="5090832" cy="640819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D027C5B-3ECC-C526-B23B-ECC7EF51E22A}"/>
                </a:ext>
              </a:extLst>
            </p:cNvPr>
            <p:cNvSpPr/>
            <p:nvPr/>
          </p:nvSpPr>
          <p:spPr>
            <a:xfrm>
              <a:off x="0" y="0"/>
              <a:ext cx="5090832" cy="640819"/>
            </a:xfrm>
            <a:custGeom>
              <a:avLst/>
              <a:gdLst/>
              <a:ahLst/>
              <a:cxnLst/>
              <a:rect l="l" t="t" r="r" b="b"/>
              <a:pathLst>
                <a:path w="5090832" h="640819">
                  <a:moveTo>
                    <a:pt x="0" y="0"/>
                  </a:moveTo>
                  <a:lnTo>
                    <a:pt x="5090832" y="0"/>
                  </a:lnTo>
                  <a:lnTo>
                    <a:pt x="5090832" y="640819"/>
                  </a:lnTo>
                  <a:lnTo>
                    <a:pt x="0" y="6408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4BA4716B-487D-2797-8938-2B699082F987}"/>
                </a:ext>
              </a:extLst>
            </p:cNvPr>
            <p:cNvSpPr txBox="1"/>
            <p:nvPr/>
          </p:nvSpPr>
          <p:spPr>
            <a:xfrm>
              <a:off x="0" y="-38100"/>
              <a:ext cx="5090832" cy="6789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D3257EEE-6827-D7BF-8C98-A51B20719BE1}"/>
              </a:ext>
            </a:extLst>
          </p:cNvPr>
          <p:cNvSpPr txBox="1"/>
          <p:nvPr/>
        </p:nvSpPr>
        <p:spPr>
          <a:xfrm>
            <a:off x="2133600" y="3390556"/>
            <a:ext cx="10863618" cy="59253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sz="2000" u="sng"/>
            </a:pPr>
            <a:r>
              <a:rPr lang="fr-FR" sz="3200" b="1" dirty="0">
                <a:solidFill>
                  <a:schemeClr val="bg1"/>
                </a:solidFill>
              </a:rPr>
              <a:t>Le carnet contient notamment :</a:t>
            </a:r>
          </a:p>
          <a:p>
            <a:pPr>
              <a:lnSpc>
                <a:spcPct val="150000"/>
              </a:lnSpc>
              <a:defRPr sz="2000"/>
            </a:pPr>
            <a:r>
              <a:rPr lang="fr-FR" sz="3200" dirty="0">
                <a:solidFill>
                  <a:schemeClr val="bg1"/>
                </a:solidFill>
              </a:rPr>
              <a:t>- EDT de votre enfant et régime.</a:t>
            </a:r>
          </a:p>
          <a:p>
            <a:pPr marL="457200" indent="-457200">
              <a:lnSpc>
                <a:spcPct val="150000"/>
              </a:lnSpc>
              <a:buFontTx/>
              <a:buChar char="-"/>
              <a:defRPr sz="2000"/>
            </a:pPr>
            <a:r>
              <a:rPr lang="fr-FR" sz="3200" dirty="0">
                <a:solidFill>
                  <a:schemeClr val="bg1"/>
                </a:solidFill>
              </a:rPr>
              <a:t>Oublis, absences, autorisations de sortie, inaptitude EPS. </a:t>
            </a:r>
          </a:p>
          <a:p>
            <a:pPr marL="457200" indent="-457200">
              <a:lnSpc>
                <a:spcPct val="150000"/>
              </a:lnSpc>
              <a:buFontTx/>
              <a:buChar char="-"/>
              <a:defRPr sz="2000"/>
            </a:pPr>
            <a:r>
              <a:rPr lang="fr-FR" sz="3200" b="1" dirty="0">
                <a:solidFill>
                  <a:schemeClr val="bg1"/>
                </a:solidFill>
              </a:rPr>
              <a:t>Merci de remplir le carnet et de ne pas envoyer de mail pour prévenir.</a:t>
            </a:r>
          </a:p>
          <a:p>
            <a:pPr>
              <a:lnSpc>
                <a:spcPct val="150000"/>
              </a:lnSpc>
              <a:buSzPct val="100000"/>
              <a:defRPr sz="2000"/>
            </a:pPr>
            <a:r>
              <a:rPr lang="fr-FR" sz="3200" dirty="0">
                <a:solidFill>
                  <a:schemeClr val="bg1"/>
                </a:solidFill>
              </a:rPr>
              <a:t>-Sens d'une signature : parents partenaires du collège.</a:t>
            </a:r>
          </a:p>
          <a:p>
            <a:pPr>
              <a:lnSpc>
                <a:spcPct val="150000"/>
              </a:lnSpc>
              <a:defRPr sz="2000"/>
            </a:pPr>
            <a:r>
              <a:rPr lang="fr-FR" sz="3200" dirty="0">
                <a:solidFill>
                  <a:schemeClr val="bg1"/>
                </a:solidFill>
              </a:rPr>
              <a:t>- Un tableau pour s'avoir à qui s'adresser selon  les cas (professeur, vie scolaire, responsable...) </a:t>
            </a:r>
          </a:p>
        </p:txBody>
      </p:sp>
      <p:pic>
        <p:nvPicPr>
          <p:cNvPr id="10" name="Picture 2" descr="Picture 2">
            <a:extLst>
              <a:ext uri="{FF2B5EF4-FFF2-40B4-BE49-F238E27FC236}">
                <a16:creationId xmlns:a16="http://schemas.microsoft.com/office/drawing/2014/main" id="{D45EA1AF-398F-3B3D-CF81-C8AB8BD2C7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19100"/>
            <a:ext cx="5076830" cy="34385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E621A39-3207-1C07-EB4A-A9895C9FED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72631" y="1333500"/>
            <a:ext cx="4670698" cy="693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916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04DAD-D3AF-F8E8-F9A4-801A5E747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Picture 6" descr="Picture 6">
            <a:extLst>
              <a:ext uri="{FF2B5EF4-FFF2-40B4-BE49-F238E27FC236}">
                <a16:creationId xmlns:a16="http://schemas.microsoft.com/office/drawing/2014/main" id="{8E60066D-A27D-53C7-3292-EDF6EAAF46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6043" y="860012"/>
            <a:ext cx="4646282" cy="3087995"/>
          </a:xfrm>
          <a:prstGeom prst="rect">
            <a:avLst/>
          </a:prstGeom>
          <a:ln w="12700">
            <a:miter lim="400000"/>
          </a:ln>
        </p:spPr>
      </p:pic>
      <p:sp>
        <p:nvSpPr>
          <p:cNvPr id="140" name="ZoneTexte 3">
            <a:extLst>
              <a:ext uri="{FF2B5EF4-FFF2-40B4-BE49-F238E27FC236}">
                <a16:creationId xmlns:a16="http://schemas.microsoft.com/office/drawing/2014/main" id="{24758306-C2DD-D9AC-36DD-7D55D30A2B88}"/>
              </a:ext>
            </a:extLst>
          </p:cNvPr>
          <p:cNvSpPr txBox="1"/>
          <p:nvPr/>
        </p:nvSpPr>
        <p:spPr>
          <a:xfrm>
            <a:off x="2950524" y="5005485"/>
            <a:ext cx="12396009" cy="4360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8579" tIns="68580" rIns="68579" bIns="68580" anchor="t">
            <a:spAutoFit/>
          </a:bodyPr>
          <a:lstStyle>
            <a:defPPr marL="0" marR="0" indent="0" algn="l" defTabSz="1632844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816422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1632844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2449266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3265688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4082110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4898532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5714954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6531376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lnSpc>
                <a:spcPct val="150000"/>
              </a:lnSpc>
              <a:buSzPct val="100000"/>
              <a:defRPr sz="2400"/>
            </a:pPr>
            <a:endParaRPr lang="fr-FR" sz="3000" u="sng" dirty="0"/>
          </a:p>
          <a:p>
            <a:pPr>
              <a:lnSpc>
                <a:spcPct val="150000"/>
              </a:lnSpc>
              <a:defRPr sz="2400"/>
            </a:pPr>
            <a:r>
              <a:rPr lang="fr-FR" sz="3600" b="1" u="sng" dirty="0"/>
              <a:t>L</a:t>
            </a:r>
            <a:r>
              <a:rPr lang="fr-FR" sz="3000" b="1" u="sng" dirty="0"/>
              <a:t>e carnet contient aussi  le règlement intérieur :</a:t>
            </a:r>
            <a:endParaRPr lang="fr-FR" sz="3000" b="1" dirty="0"/>
          </a:p>
          <a:p>
            <a:pPr marL="514350" indent="-514350">
              <a:lnSpc>
                <a:spcPct val="150000"/>
              </a:lnSpc>
              <a:buSzPct val="100000"/>
              <a:buChar char="-"/>
              <a:defRPr sz="2400"/>
            </a:pPr>
            <a:r>
              <a:rPr lang="fr-FR" sz="3000" dirty="0"/>
              <a:t>Le</a:t>
            </a:r>
            <a:r>
              <a:rPr sz="3000" dirty="0"/>
              <a:t> lire</a:t>
            </a:r>
            <a:r>
              <a:rPr lang="fr-FR" sz="3000" dirty="0"/>
              <a:t> et le signer.</a:t>
            </a:r>
          </a:p>
          <a:p>
            <a:pPr marL="514350" indent="-514350">
              <a:lnSpc>
                <a:spcPct val="150000"/>
              </a:lnSpc>
              <a:buSzPct val="100000"/>
              <a:buChar char="-"/>
              <a:defRPr sz="2400"/>
            </a:pPr>
            <a:r>
              <a:rPr sz="3000" dirty="0"/>
              <a:t>Porter </a:t>
            </a:r>
            <a:r>
              <a:rPr sz="3000" dirty="0" err="1"/>
              <a:t>une</a:t>
            </a:r>
            <a:r>
              <a:rPr sz="3000" dirty="0"/>
              <a:t> attention </a:t>
            </a:r>
            <a:r>
              <a:rPr sz="3000" dirty="0" err="1"/>
              <a:t>particulière</a:t>
            </a:r>
            <a:r>
              <a:rPr lang="fr-FR" sz="3000" dirty="0"/>
              <a:t> aux</a:t>
            </a:r>
            <a:r>
              <a:rPr sz="3000" dirty="0"/>
              <a:t> tenues </a:t>
            </a:r>
            <a:r>
              <a:rPr sz="3000" dirty="0" err="1"/>
              <a:t>vestimentaires</a:t>
            </a:r>
            <a:r>
              <a:rPr lang="fr-FR" sz="3000" dirty="0"/>
              <a:t>, y compris en EPS</a:t>
            </a:r>
          </a:p>
          <a:p>
            <a:pPr marL="514350" indent="-514350">
              <a:lnSpc>
                <a:spcPct val="150000"/>
              </a:lnSpc>
              <a:buSzPct val="100000"/>
              <a:buChar char="-"/>
              <a:defRPr sz="2400"/>
            </a:pPr>
            <a:r>
              <a:rPr lang="fr-FR" sz="3000" dirty="0"/>
              <a:t>Attention au </a:t>
            </a:r>
            <a:r>
              <a:rPr sz="3000" dirty="0" err="1"/>
              <a:t>téléphone</a:t>
            </a:r>
            <a:r>
              <a:rPr sz="3000" dirty="0"/>
              <a:t> portable</a:t>
            </a:r>
            <a:r>
              <a:rPr lang="fr-FR" sz="3000" dirty="0"/>
              <a:t> et autres objets connectés </a:t>
            </a:r>
            <a:endParaRPr sz="3000" dirty="0">
              <a:solidFill>
                <a:srgbClr val="404040"/>
              </a:solidFill>
              <a:ea typeface="Trebuchet MS"/>
              <a:cs typeface="Trebuchet MS"/>
            </a:endParaRPr>
          </a:p>
        </p:txBody>
      </p:sp>
      <p:pic>
        <p:nvPicPr>
          <p:cNvPr id="3" name="Picture 2" descr="Picture 2">
            <a:extLst>
              <a:ext uri="{FF2B5EF4-FFF2-40B4-BE49-F238E27FC236}">
                <a16:creationId xmlns:a16="http://schemas.microsoft.com/office/drawing/2014/main" id="{2103D4B4-9F74-40AF-983D-B4B27851A6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9258" y="862478"/>
            <a:ext cx="5076830" cy="3438527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0AE834E-EB4F-440E-7E9D-A1CBD81BB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1000" y="574471"/>
            <a:ext cx="3518428" cy="5224548"/>
          </a:xfrm>
          <a:prstGeom prst="rect">
            <a:avLst/>
          </a:prstGeom>
        </p:spPr>
      </p:pic>
      <p:sp>
        <p:nvSpPr>
          <p:cNvPr id="5" name="Freeform 2">
            <a:extLst>
              <a:ext uri="{FF2B5EF4-FFF2-40B4-BE49-F238E27FC236}">
                <a16:creationId xmlns:a16="http://schemas.microsoft.com/office/drawing/2014/main" id="{4C54A58A-51E9-3DC9-E118-53EABEE92137}"/>
              </a:ext>
            </a:extLst>
          </p:cNvPr>
          <p:cNvSpPr/>
          <p:nvPr/>
        </p:nvSpPr>
        <p:spPr>
          <a:xfrm>
            <a:off x="6059857" y="-2163033"/>
            <a:ext cx="14282004" cy="15580368"/>
          </a:xfrm>
          <a:custGeom>
            <a:avLst/>
            <a:gdLst/>
            <a:ahLst/>
            <a:cxnLst/>
            <a:rect l="l" t="t" r="r" b="b"/>
            <a:pathLst>
              <a:path w="14282004" h="15580368">
                <a:moveTo>
                  <a:pt x="0" y="0"/>
                </a:moveTo>
                <a:lnTo>
                  <a:pt x="14282004" y="0"/>
                </a:lnTo>
                <a:lnTo>
                  <a:pt x="14282004" y="15580368"/>
                </a:lnTo>
                <a:lnTo>
                  <a:pt x="0" y="1558036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16000"/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252047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A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BF4E0A-5CDF-B8AD-2813-A30D7B11B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F8ED788-59D7-2132-3D26-3D08EB2DF21F}"/>
              </a:ext>
            </a:extLst>
          </p:cNvPr>
          <p:cNvSpPr/>
          <p:nvPr/>
        </p:nvSpPr>
        <p:spPr>
          <a:xfrm>
            <a:off x="5861843" y="-3227446"/>
            <a:ext cx="15346734" cy="16741892"/>
          </a:xfrm>
          <a:custGeom>
            <a:avLst/>
            <a:gdLst/>
            <a:ahLst/>
            <a:cxnLst/>
            <a:rect l="l" t="t" r="r" b="b"/>
            <a:pathLst>
              <a:path w="15346734" h="16741892">
                <a:moveTo>
                  <a:pt x="0" y="0"/>
                </a:moveTo>
                <a:lnTo>
                  <a:pt x="15346735" y="0"/>
                </a:lnTo>
                <a:lnTo>
                  <a:pt x="15346735" y="16741892"/>
                </a:lnTo>
                <a:lnTo>
                  <a:pt x="0" y="167418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F823283-DE95-6356-DA1E-0A81D54E939E}"/>
              </a:ext>
            </a:extLst>
          </p:cNvPr>
          <p:cNvGrpSpPr/>
          <p:nvPr/>
        </p:nvGrpSpPr>
        <p:grpSpPr>
          <a:xfrm>
            <a:off x="-514350" y="9841460"/>
            <a:ext cx="19329251" cy="2395594"/>
            <a:chOff x="0" y="0"/>
            <a:chExt cx="5090832" cy="6309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BFE1438-6D4F-51E6-D2E1-97EB6D454A3D}"/>
                </a:ext>
              </a:extLst>
            </p:cNvPr>
            <p:cNvSpPr/>
            <p:nvPr/>
          </p:nvSpPr>
          <p:spPr>
            <a:xfrm>
              <a:off x="0" y="0"/>
              <a:ext cx="5090832" cy="630938"/>
            </a:xfrm>
            <a:custGeom>
              <a:avLst/>
              <a:gdLst/>
              <a:ahLst/>
              <a:cxnLst/>
              <a:rect l="l" t="t" r="r" b="b"/>
              <a:pathLst>
                <a:path w="5090832" h="630938">
                  <a:moveTo>
                    <a:pt x="0" y="0"/>
                  </a:moveTo>
                  <a:lnTo>
                    <a:pt x="5090832" y="0"/>
                  </a:lnTo>
                  <a:lnTo>
                    <a:pt x="5090832" y="630938"/>
                  </a:lnTo>
                  <a:lnTo>
                    <a:pt x="0" y="630938"/>
                  </a:lnTo>
                  <a:close/>
                </a:path>
              </a:pathLst>
            </a:custGeom>
            <a:solidFill>
              <a:srgbClr val="202A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1B2AC89-E1B9-B2BC-E2DC-9EE7C6F85029}"/>
                </a:ext>
              </a:extLst>
            </p:cNvPr>
            <p:cNvSpPr txBox="1"/>
            <p:nvPr/>
          </p:nvSpPr>
          <p:spPr>
            <a:xfrm>
              <a:off x="0" y="-38100"/>
              <a:ext cx="5090832" cy="6690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86C09032-D52B-17D2-094C-DB9E9F4DAE93}"/>
              </a:ext>
            </a:extLst>
          </p:cNvPr>
          <p:cNvGrpSpPr/>
          <p:nvPr/>
        </p:nvGrpSpPr>
        <p:grpSpPr>
          <a:xfrm>
            <a:off x="-361950" y="9956345"/>
            <a:ext cx="19329251" cy="2433109"/>
            <a:chOff x="0" y="0"/>
            <a:chExt cx="5090832" cy="640819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9C31AA3-9EB2-FCFA-231F-E3B4EFE75597}"/>
                </a:ext>
              </a:extLst>
            </p:cNvPr>
            <p:cNvSpPr/>
            <p:nvPr/>
          </p:nvSpPr>
          <p:spPr>
            <a:xfrm>
              <a:off x="0" y="0"/>
              <a:ext cx="5090832" cy="640819"/>
            </a:xfrm>
            <a:custGeom>
              <a:avLst/>
              <a:gdLst/>
              <a:ahLst/>
              <a:cxnLst/>
              <a:rect l="l" t="t" r="r" b="b"/>
              <a:pathLst>
                <a:path w="5090832" h="640819">
                  <a:moveTo>
                    <a:pt x="0" y="0"/>
                  </a:moveTo>
                  <a:lnTo>
                    <a:pt x="5090832" y="0"/>
                  </a:lnTo>
                  <a:lnTo>
                    <a:pt x="5090832" y="640819"/>
                  </a:lnTo>
                  <a:lnTo>
                    <a:pt x="0" y="6408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EC793A57-7081-4AA8-8166-2F48099377A0}"/>
                </a:ext>
              </a:extLst>
            </p:cNvPr>
            <p:cNvSpPr txBox="1"/>
            <p:nvPr/>
          </p:nvSpPr>
          <p:spPr>
            <a:xfrm>
              <a:off x="0" y="-38100"/>
              <a:ext cx="5090832" cy="6789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2ABC0CBC-0A58-3A98-F6B5-A486A48BF34A}"/>
              </a:ext>
            </a:extLst>
          </p:cNvPr>
          <p:cNvSpPr txBox="1"/>
          <p:nvPr/>
        </p:nvSpPr>
        <p:spPr>
          <a:xfrm>
            <a:off x="2133600" y="3390556"/>
            <a:ext cx="10863618" cy="39908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25"/>
              </a:lnSpc>
            </a:pPr>
            <a:r>
              <a:rPr lang="fr-FR" sz="3200" b="1" dirty="0">
                <a:solidFill>
                  <a:schemeClr val="bg1"/>
                </a:solidFill>
                <a:ea typeface="Segoe UI"/>
                <a:cs typeface="Segoe UI"/>
              </a:rPr>
              <a:t>Les observations / sanctions </a:t>
            </a:r>
            <a:r>
              <a:rPr lang="fr-FR" sz="3200" b="1" i="1" dirty="0">
                <a:solidFill>
                  <a:schemeClr val="bg1"/>
                </a:solidFill>
                <a:ea typeface="Segoe UI"/>
                <a:cs typeface="Segoe UI"/>
              </a:rPr>
              <a:t>(Vie Scolaire, enseignant...)</a:t>
            </a:r>
            <a:r>
              <a:rPr lang="fr-FR" sz="3200" b="1" dirty="0">
                <a:solidFill>
                  <a:schemeClr val="bg1"/>
                </a:solidFill>
                <a:ea typeface="Segoe UI"/>
                <a:cs typeface="Segoe UI"/>
              </a:rPr>
              <a:t> seront mises sur Ecole Directe et pas dans le carnet. </a:t>
            </a:r>
            <a:endParaRPr lang="fr-FR" sz="5400" dirty="0">
              <a:solidFill>
                <a:schemeClr val="bg1"/>
              </a:solidFill>
            </a:endParaRPr>
          </a:p>
          <a:p>
            <a:pPr>
              <a:lnSpc>
                <a:spcPts val="3825"/>
              </a:lnSpc>
            </a:pPr>
            <a:r>
              <a:rPr lang="fr-FR" sz="3200" b="1" dirty="0">
                <a:solidFill>
                  <a:schemeClr val="bg1"/>
                </a:solidFill>
                <a:ea typeface="Segoe UI"/>
                <a:cs typeface="Segoe UI"/>
              </a:rPr>
              <a:t>Donc nous vous recommandons : </a:t>
            </a:r>
            <a:r>
              <a:rPr lang="fr-FR" sz="3200" dirty="0">
                <a:solidFill>
                  <a:schemeClr val="bg1"/>
                </a:solidFill>
                <a:ea typeface="Segoe UI"/>
                <a:cs typeface="Segoe UI"/>
              </a:rPr>
              <a:t>​</a:t>
            </a:r>
            <a:endParaRPr lang="fr-FR" sz="5400" dirty="0">
              <a:solidFill>
                <a:schemeClr val="bg1"/>
              </a:solidFill>
            </a:endParaRPr>
          </a:p>
          <a:p>
            <a:pPr>
              <a:lnSpc>
                <a:spcPts val="3825"/>
              </a:lnSpc>
            </a:pPr>
            <a:r>
              <a:rPr lang="fr-FR" sz="3200" dirty="0">
                <a:solidFill>
                  <a:schemeClr val="bg1"/>
                </a:solidFill>
                <a:ea typeface="Segoe UI"/>
                <a:cs typeface="Segoe UI"/>
              </a:rPr>
              <a:t>- De vérifier régulièrement votre compte "Parents" Ecole Directe </a:t>
            </a:r>
            <a:r>
              <a:rPr lang="en-US" sz="3200" dirty="0">
                <a:solidFill>
                  <a:schemeClr val="bg1"/>
                </a:solidFill>
                <a:ea typeface="Segoe UI"/>
                <a:cs typeface="Segoe UI"/>
              </a:rPr>
              <a:t>​</a:t>
            </a:r>
          </a:p>
          <a:p>
            <a:pPr>
              <a:lnSpc>
                <a:spcPts val="3825"/>
              </a:lnSpc>
            </a:pPr>
            <a:r>
              <a:rPr lang="fr-FR" sz="3200" dirty="0">
                <a:solidFill>
                  <a:schemeClr val="bg1"/>
                </a:solidFill>
                <a:ea typeface="Segoe UI"/>
                <a:cs typeface="Segoe UI"/>
              </a:rPr>
              <a:t>- De télécharger l'appli sur votre téléphone et autoriser les notifications  </a:t>
            </a:r>
            <a:r>
              <a:rPr lang="en-US" sz="3200" dirty="0">
                <a:solidFill>
                  <a:schemeClr val="bg1"/>
                </a:solidFill>
                <a:ea typeface="Segoe UI"/>
                <a:cs typeface="Segoe UI"/>
              </a:rPr>
              <a:t>​</a:t>
            </a:r>
          </a:p>
          <a:p>
            <a:pPr>
              <a:lnSpc>
                <a:spcPts val="3825"/>
              </a:lnSpc>
            </a:pPr>
            <a:r>
              <a:rPr lang="fr-FR" sz="3200" dirty="0">
                <a:solidFill>
                  <a:schemeClr val="bg1"/>
                </a:solidFill>
                <a:ea typeface="Segoe UI"/>
                <a:cs typeface="Segoe UI"/>
              </a:rPr>
              <a:t>- De ne</a:t>
            </a:r>
            <a:r>
              <a:rPr lang="fr-FR" sz="3200" u="sng" dirty="0">
                <a:solidFill>
                  <a:schemeClr val="bg1"/>
                </a:solidFill>
                <a:ea typeface="Segoe UI"/>
                <a:cs typeface="Segoe UI"/>
              </a:rPr>
              <a:t> jamais partager identifiant et mot de passe</a:t>
            </a:r>
            <a:r>
              <a:rPr lang="fr-FR" sz="3200" dirty="0">
                <a:solidFill>
                  <a:schemeClr val="bg1"/>
                </a:solidFill>
                <a:ea typeface="Segoe UI"/>
                <a:cs typeface="Segoe UI"/>
              </a:rPr>
              <a:t> avec votre enfant </a:t>
            </a:r>
            <a:endParaRPr lang="fr-FR" sz="2800" dirty="0">
              <a:solidFill>
                <a:schemeClr val="bg1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10" name="Picture 2" descr="Picture 2">
            <a:extLst>
              <a:ext uri="{FF2B5EF4-FFF2-40B4-BE49-F238E27FC236}">
                <a16:creationId xmlns:a16="http://schemas.microsoft.com/office/drawing/2014/main" id="{CAC8F65F-4B35-19DB-BCAA-0AB37AB6E5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19100"/>
            <a:ext cx="5076830" cy="34385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D90CEC4-F014-B8F5-F05B-38B09980D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72631" y="1333500"/>
            <a:ext cx="4670698" cy="693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654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F606A-D0CE-1721-4E67-913C96B53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Picture 4" descr="Picture 4">
            <a:extLst>
              <a:ext uri="{FF2B5EF4-FFF2-40B4-BE49-F238E27FC236}">
                <a16:creationId xmlns:a16="http://schemas.microsoft.com/office/drawing/2014/main" id="{D7156737-9F82-3503-71D9-D1C299066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588" y="1615913"/>
            <a:ext cx="4071939" cy="2743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Picture 10" descr="Picture 10">
            <a:extLst>
              <a:ext uri="{FF2B5EF4-FFF2-40B4-BE49-F238E27FC236}">
                <a16:creationId xmlns:a16="http://schemas.microsoft.com/office/drawing/2014/main" id="{F5FC5570-DEBA-FCFE-EDB5-E0B68C6513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20847" y="2046668"/>
            <a:ext cx="3402809" cy="2128839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ZoneTexte 1">
            <a:extLst>
              <a:ext uri="{FF2B5EF4-FFF2-40B4-BE49-F238E27FC236}">
                <a16:creationId xmlns:a16="http://schemas.microsoft.com/office/drawing/2014/main" id="{44E65ADE-FA2C-42FB-A8F6-0A096FDF20E0}"/>
              </a:ext>
            </a:extLst>
          </p:cNvPr>
          <p:cNvSpPr txBox="1"/>
          <p:nvPr/>
        </p:nvSpPr>
        <p:spPr>
          <a:xfrm>
            <a:off x="3483620" y="656762"/>
            <a:ext cx="11311892" cy="880369"/>
          </a:xfrm>
          <a:prstGeom prst="rect">
            <a:avLst/>
          </a:prstGeom>
          <a:ln w="12700">
            <a:solidFill>
              <a:srgbClr val="0070C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68579" tIns="68580" rIns="68579" bIns="68580" anchor="t">
            <a:spAutoFit/>
          </a:bodyPr>
          <a:lstStyle>
            <a:defPPr marL="0" marR="0" indent="0" algn="l" defTabSz="1632844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816422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1632844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2449266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3265688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4082110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4898532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5714954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6531376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sz="4821" dirty="0">
                <a:solidFill>
                  <a:srgbClr val="0070C0"/>
                </a:solidFill>
              </a:rPr>
              <a:t>- COMMUNICATION PARENTS</a:t>
            </a:r>
            <a:r>
              <a:rPr lang="fr-FR" sz="4821" dirty="0">
                <a:solidFill>
                  <a:srgbClr val="0070C0"/>
                </a:solidFill>
              </a:rPr>
              <a:t> </a:t>
            </a:r>
            <a:r>
              <a:rPr sz="4821" dirty="0">
                <a:solidFill>
                  <a:srgbClr val="0070C0"/>
                </a:solidFill>
              </a:rPr>
              <a:t>/</a:t>
            </a:r>
            <a:r>
              <a:rPr lang="fr-FR" sz="4821" dirty="0">
                <a:solidFill>
                  <a:srgbClr val="0070C0"/>
                </a:solidFill>
              </a:rPr>
              <a:t> EQUIPE </a:t>
            </a:r>
            <a:endParaRPr sz="4821" dirty="0">
              <a:solidFill>
                <a:srgbClr val="0070C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CB39A4B-1F41-6EA7-F5E6-2855ECA74855}"/>
              </a:ext>
            </a:extLst>
          </p:cNvPr>
          <p:cNvSpPr txBox="1"/>
          <p:nvPr/>
        </p:nvSpPr>
        <p:spPr>
          <a:xfrm>
            <a:off x="2769588" y="4186374"/>
            <a:ext cx="4071939" cy="31489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>
            <a:defPPr marL="0" marR="0" indent="0" algn="l" defTabSz="1632844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816422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1632844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2449266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3265688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4082110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4898532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5714954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6531376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r>
              <a:rPr lang="fr-FR" sz="4821" b="1" dirty="0"/>
              <a:t>Courriel sur Ecole Directe </a:t>
            </a:r>
          </a:p>
          <a:p>
            <a:pPr algn="ctr"/>
            <a:endParaRPr lang="fr-FR" sz="4821" b="1" dirty="0"/>
          </a:p>
          <a:p>
            <a:pPr algn="ctr"/>
            <a:endParaRPr kumimoji="0" lang="fr-FR" sz="27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kumimoji="0" lang="fr-FR" sz="27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9A8E0BE-BC2C-0EF9-2B2E-412833CDB08E}"/>
              </a:ext>
            </a:extLst>
          </p:cNvPr>
          <p:cNvSpPr txBox="1"/>
          <p:nvPr/>
        </p:nvSpPr>
        <p:spPr>
          <a:xfrm>
            <a:off x="7103594" y="8037530"/>
            <a:ext cx="4071939" cy="31489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>
            <a:defPPr marL="0" marR="0" indent="0" algn="l" defTabSz="1632844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816422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1632844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2449266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3265688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4082110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4898532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5714954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6531376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r>
              <a:rPr lang="fr-FR" sz="4821" b="1" dirty="0"/>
              <a:t>Mot dans le Carnet </a:t>
            </a:r>
            <a:endParaRPr kumimoji="0" lang="fr-FR" sz="27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fr-FR" sz="4821" b="1" dirty="0"/>
          </a:p>
          <a:p>
            <a:pPr algn="ctr"/>
            <a:endParaRPr kumimoji="0" lang="fr-FR" sz="27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kumimoji="0" lang="fr-FR" sz="27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8681A99-27F5-608F-A4A3-576250F87D79}"/>
              </a:ext>
            </a:extLst>
          </p:cNvPr>
          <p:cNvSpPr txBox="1"/>
          <p:nvPr/>
        </p:nvSpPr>
        <p:spPr>
          <a:xfrm>
            <a:off x="11661839" y="4532623"/>
            <a:ext cx="4071939" cy="24070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>
            <a:defPPr marL="0" marR="0" indent="0" algn="l" defTabSz="1632844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816422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1632844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2449266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3265688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4082110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4898532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5714954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6531376" algn="l" defTabSz="163284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1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r>
              <a:rPr lang="fr-FR" sz="4821" b="1" dirty="0"/>
              <a:t>Rendez-vous </a:t>
            </a:r>
            <a:endParaRPr kumimoji="0" lang="fr-FR" sz="27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lang="fr-FR" sz="4821" b="1" dirty="0"/>
          </a:p>
          <a:p>
            <a:pPr algn="ctr"/>
            <a:endParaRPr kumimoji="0" lang="fr-FR" sz="27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  <a:p>
            <a:pPr algn="ctr"/>
            <a:endParaRPr kumimoji="0" lang="fr-FR" sz="27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EB38DED-E158-145B-C0F6-52C37929D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4731" y="1655953"/>
            <a:ext cx="4271962" cy="6343477"/>
          </a:xfrm>
          <a:prstGeom prst="rect">
            <a:avLst/>
          </a:prstGeom>
        </p:spPr>
      </p:pic>
      <p:sp>
        <p:nvSpPr>
          <p:cNvPr id="4" name="Freeform 2">
            <a:extLst>
              <a:ext uri="{FF2B5EF4-FFF2-40B4-BE49-F238E27FC236}">
                <a16:creationId xmlns:a16="http://schemas.microsoft.com/office/drawing/2014/main" id="{6C9DF9BA-FA93-64C6-7F79-EA9B73EAAB39}"/>
              </a:ext>
            </a:extLst>
          </p:cNvPr>
          <p:cNvSpPr/>
          <p:nvPr/>
        </p:nvSpPr>
        <p:spPr>
          <a:xfrm>
            <a:off x="6059857" y="-2163033"/>
            <a:ext cx="14282004" cy="15580368"/>
          </a:xfrm>
          <a:custGeom>
            <a:avLst/>
            <a:gdLst/>
            <a:ahLst/>
            <a:cxnLst/>
            <a:rect l="l" t="t" r="r" b="b"/>
            <a:pathLst>
              <a:path w="14282004" h="15580368">
                <a:moveTo>
                  <a:pt x="0" y="0"/>
                </a:moveTo>
                <a:lnTo>
                  <a:pt x="14282004" y="0"/>
                </a:lnTo>
                <a:lnTo>
                  <a:pt x="14282004" y="15580368"/>
                </a:lnTo>
                <a:lnTo>
                  <a:pt x="0" y="1558036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16000"/>
            </a:blip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08539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A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BA0306-DB89-16EE-6839-E36FEEC7C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6B436BD-6FF9-714F-323A-6D72C9A06DEE}"/>
              </a:ext>
            </a:extLst>
          </p:cNvPr>
          <p:cNvSpPr/>
          <p:nvPr/>
        </p:nvSpPr>
        <p:spPr>
          <a:xfrm>
            <a:off x="5861843" y="-3227446"/>
            <a:ext cx="15346734" cy="16741892"/>
          </a:xfrm>
          <a:custGeom>
            <a:avLst/>
            <a:gdLst/>
            <a:ahLst/>
            <a:cxnLst/>
            <a:rect l="l" t="t" r="r" b="b"/>
            <a:pathLst>
              <a:path w="15346734" h="16741892">
                <a:moveTo>
                  <a:pt x="0" y="0"/>
                </a:moveTo>
                <a:lnTo>
                  <a:pt x="15346735" y="0"/>
                </a:lnTo>
                <a:lnTo>
                  <a:pt x="15346735" y="16741892"/>
                </a:lnTo>
                <a:lnTo>
                  <a:pt x="0" y="167418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FD75387F-7232-C658-3C23-11FDBE12EDC6}"/>
              </a:ext>
            </a:extLst>
          </p:cNvPr>
          <p:cNvGrpSpPr/>
          <p:nvPr/>
        </p:nvGrpSpPr>
        <p:grpSpPr>
          <a:xfrm>
            <a:off x="15637453" y="8361181"/>
            <a:ext cx="2441996" cy="1374538"/>
            <a:chOff x="0" y="0"/>
            <a:chExt cx="3255995" cy="1832717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7B284015-E235-D43F-8CFA-BF67AC865B58}"/>
                </a:ext>
              </a:extLst>
            </p:cNvPr>
            <p:cNvSpPr/>
            <p:nvPr/>
          </p:nvSpPr>
          <p:spPr>
            <a:xfrm>
              <a:off x="0" y="0"/>
              <a:ext cx="3255995" cy="1356665"/>
            </a:xfrm>
            <a:custGeom>
              <a:avLst/>
              <a:gdLst/>
              <a:ahLst/>
              <a:cxnLst/>
              <a:rect l="l" t="t" r="r" b="b"/>
              <a:pathLst>
                <a:path w="3255995" h="1356665">
                  <a:moveTo>
                    <a:pt x="0" y="0"/>
                  </a:moveTo>
                  <a:lnTo>
                    <a:pt x="3255995" y="0"/>
                  </a:lnTo>
                  <a:lnTo>
                    <a:pt x="3255995" y="1356665"/>
                  </a:lnTo>
                  <a:lnTo>
                    <a:pt x="0" y="13566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AutoShape 11">
              <a:extLst>
                <a:ext uri="{FF2B5EF4-FFF2-40B4-BE49-F238E27FC236}">
                  <a16:creationId xmlns:a16="http://schemas.microsoft.com/office/drawing/2014/main" id="{BAC089D0-16A6-231B-8CB5-58E9962C7CD3}"/>
                </a:ext>
              </a:extLst>
            </p:cNvPr>
            <p:cNvSpPr/>
            <p:nvPr/>
          </p:nvSpPr>
          <p:spPr>
            <a:xfrm flipV="1">
              <a:off x="42931" y="1232994"/>
              <a:ext cx="611680" cy="0"/>
            </a:xfrm>
            <a:prstGeom prst="line">
              <a:avLst/>
            </a:prstGeom>
            <a:ln w="15928" cap="rnd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AutoShape 12">
              <a:extLst>
                <a:ext uri="{FF2B5EF4-FFF2-40B4-BE49-F238E27FC236}">
                  <a16:creationId xmlns:a16="http://schemas.microsoft.com/office/drawing/2014/main" id="{D0547787-64E1-E67A-D074-45BA288BB0ED}"/>
                </a:ext>
              </a:extLst>
            </p:cNvPr>
            <p:cNvSpPr/>
            <p:nvPr/>
          </p:nvSpPr>
          <p:spPr>
            <a:xfrm>
              <a:off x="912805" y="1232994"/>
              <a:ext cx="2297851" cy="0"/>
            </a:xfrm>
            <a:prstGeom prst="line">
              <a:avLst/>
            </a:prstGeom>
            <a:ln w="15928" cap="rnd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C879AC73-7633-0367-ABD8-5F13606CA071}"/>
                </a:ext>
              </a:extLst>
            </p:cNvPr>
            <p:cNvSpPr txBox="1"/>
            <p:nvPr/>
          </p:nvSpPr>
          <p:spPr>
            <a:xfrm>
              <a:off x="2260659" y="1166319"/>
              <a:ext cx="949996" cy="6663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32"/>
                </a:lnSpc>
                <a:spcBef>
                  <a:spcPct val="0"/>
                </a:spcBef>
              </a:pPr>
              <a:r>
                <a:rPr lang="en-US" sz="2952" spc="5">
                  <a:solidFill>
                    <a:srgbClr val="FFFFFF"/>
                  </a:solidFill>
                  <a:latin typeface="Indivisa Display Sans"/>
                  <a:ea typeface="Indivisa Display Sans"/>
                  <a:cs typeface="Indivisa Display Sans"/>
                  <a:sym typeface="Indivisa Display Sans"/>
                </a:rPr>
                <a:t>Lille</a:t>
              </a:r>
            </a:p>
          </p:txBody>
        </p:sp>
      </p:grpSp>
      <p:pic>
        <p:nvPicPr>
          <p:cNvPr id="16" name="Picture 2" descr="Picture 2">
            <a:extLst>
              <a:ext uri="{FF2B5EF4-FFF2-40B4-BE49-F238E27FC236}">
                <a16:creationId xmlns:a16="http://schemas.microsoft.com/office/drawing/2014/main" id="{4514BDDC-BE66-4B5D-1CEE-941ABAC521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0855" y="1246451"/>
            <a:ext cx="5076830" cy="3438527"/>
          </a:xfrm>
          <a:prstGeom prst="rect">
            <a:avLst/>
          </a:prstGeom>
          <a:ln w="12700">
            <a:miter lim="400000"/>
          </a:ln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19D793A2-2146-3E25-3B2D-6EFCAF771D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4491" y="946098"/>
            <a:ext cx="6213920" cy="4462272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5DE3381D-2A71-ABA3-CD7D-0080A4DB0F3B}"/>
              </a:ext>
            </a:extLst>
          </p:cNvPr>
          <p:cNvSpPr txBox="1"/>
          <p:nvPr/>
        </p:nvSpPr>
        <p:spPr>
          <a:xfrm>
            <a:off x="1107886" y="5815935"/>
            <a:ext cx="15470389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1 </a:t>
            </a:r>
            <a:r>
              <a:rPr lang="en-US" sz="3200" dirty="0" err="1">
                <a:solidFill>
                  <a:schemeClr val="bg1"/>
                </a:solidFill>
              </a:rPr>
              <a:t>responsable</a:t>
            </a:r>
            <a:r>
              <a:rPr lang="en-US" sz="3200" dirty="0">
                <a:solidFill>
                  <a:schemeClr val="bg1"/>
                </a:solidFill>
              </a:rPr>
              <a:t> vie </a:t>
            </a:r>
            <a:r>
              <a:rPr lang="en-US" sz="3200" dirty="0" err="1">
                <a:solidFill>
                  <a:schemeClr val="bg1"/>
                </a:solidFill>
              </a:rPr>
              <a:t>scolaire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en</a:t>
            </a:r>
            <a:r>
              <a:rPr lang="en-US" sz="3200" dirty="0">
                <a:solidFill>
                  <a:schemeClr val="bg1"/>
                </a:solidFill>
              </a:rPr>
              <a:t> charge du collège.</a:t>
            </a:r>
          </a:p>
          <a:p>
            <a:r>
              <a:rPr lang="en-US" sz="3200" dirty="0">
                <a:solidFill>
                  <a:schemeClr val="bg1"/>
                </a:solidFill>
              </a:rPr>
              <a:t>Son </a:t>
            </a:r>
            <a:r>
              <a:rPr lang="en-US" sz="3200" dirty="0" err="1">
                <a:solidFill>
                  <a:schemeClr val="bg1"/>
                </a:solidFill>
              </a:rPr>
              <a:t>rôle</a:t>
            </a:r>
            <a:r>
              <a:rPr lang="en-US" sz="3200" dirty="0">
                <a:solidFill>
                  <a:schemeClr val="bg1"/>
                </a:solidFill>
              </a:rPr>
              <a:t> : </a:t>
            </a:r>
            <a:r>
              <a:rPr lang="en-US" sz="3200" dirty="0" err="1">
                <a:solidFill>
                  <a:schemeClr val="bg1"/>
                </a:solidFill>
              </a:rPr>
              <a:t>veiller</a:t>
            </a:r>
            <a:r>
              <a:rPr lang="en-US" sz="3200" dirty="0">
                <a:solidFill>
                  <a:schemeClr val="bg1"/>
                </a:solidFill>
              </a:rPr>
              <a:t> à </a:t>
            </a:r>
            <a:r>
              <a:rPr lang="en-US" sz="3200" dirty="0" err="1">
                <a:solidFill>
                  <a:schemeClr val="bg1"/>
                </a:solidFill>
              </a:rPr>
              <a:t>ce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que</a:t>
            </a:r>
            <a:r>
              <a:rPr lang="en-US" sz="3200" dirty="0">
                <a:solidFill>
                  <a:schemeClr val="bg1"/>
                </a:solidFill>
              </a:rPr>
              <a:t> le </a:t>
            </a:r>
            <a:r>
              <a:rPr lang="en-US" sz="3200" dirty="0" err="1">
                <a:solidFill>
                  <a:schemeClr val="bg1"/>
                </a:solidFill>
              </a:rPr>
              <a:t>climat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scolaire</a:t>
            </a:r>
            <a:r>
              <a:rPr lang="en-US" sz="3200" dirty="0">
                <a:solidFill>
                  <a:schemeClr val="bg1"/>
                </a:solidFill>
              </a:rPr>
              <a:t> soit favorable au travail et au bien </a:t>
            </a:r>
            <a:r>
              <a:rPr lang="en-US" sz="3200" dirty="0" err="1">
                <a:solidFill>
                  <a:schemeClr val="bg1"/>
                </a:solidFill>
              </a:rPr>
              <a:t>être</a:t>
            </a:r>
            <a:r>
              <a:rPr lang="en-US" sz="3200" dirty="0">
                <a:solidFill>
                  <a:schemeClr val="bg1"/>
                </a:solidFill>
              </a:rPr>
              <a:t> de </a:t>
            </a:r>
            <a:r>
              <a:rPr lang="en-US" sz="3200" dirty="0" err="1">
                <a:solidFill>
                  <a:schemeClr val="bg1"/>
                </a:solidFill>
              </a:rPr>
              <a:t>tous</a:t>
            </a:r>
            <a:r>
              <a:rPr lang="en-US" sz="3200" dirty="0">
                <a:solidFill>
                  <a:schemeClr val="bg1"/>
                </a:solidFill>
              </a:rPr>
              <a:t> </a:t>
            </a:r>
          </a:p>
          <a:p>
            <a:r>
              <a:rPr lang="en-US" sz="3200" dirty="0">
                <a:solidFill>
                  <a:schemeClr val="bg1"/>
                </a:solidFill>
              </a:rPr>
              <a:t>au sein du collège.</a:t>
            </a:r>
          </a:p>
          <a:p>
            <a:endParaRPr lang="en-US" sz="3200" dirty="0">
              <a:solidFill>
                <a:schemeClr val="bg1"/>
              </a:solidFill>
            </a:endParaRPr>
          </a:p>
          <a:p>
            <a:r>
              <a:rPr lang="en-US" sz="3200" dirty="0">
                <a:solidFill>
                  <a:schemeClr val="bg1"/>
                </a:solidFill>
              </a:rPr>
              <a:t>Il </a:t>
            </a:r>
            <a:r>
              <a:rPr lang="en-US" sz="3200" dirty="0" err="1">
                <a:solidFill>
                  <a:schemeClr val="bg1"/>
                </a:solidFill>
              </a:rPr>
              <a:t>travaille</a:t>
            </a:r>
            <a:r>
              <a:rPr lang="en-US" sz="3200" dirty="0">
                <a:solidFill>
                  <a:schemeClr val="bg1"/>
                </a:solidFill>
              </a:rPr>
              <a:t> avec 4 </a:t>
            </a:r>
            <a:r>
              <a:rPr lang="en-US" sz="3200" dirty="0" err="1">
                <a:solidFill>
                  <a:schemeClr val="bg1"/>
                </a:solidFill>
              </a:rPr>
              <a:t>éducateurs</a:t>
            </a:r>
            <a:r>
              <a:rPr lang="en-US" sz="3200" dirty="0">
                <a:solidFill>
                  <a:schemeClr val="bg1"/>
                </a:solidFill>
              </a:rPr>
              <a:t> qui </a:t>
            </a:r>
            <a:r>
              <a:rPr lang="en-US" sz="3200" dirty="0" err="1">
                <a:solidFill>
                  <a:schemeClr val="bg1"/>
                </a:solidFill>
              </a:rPr>
              <a:t>sont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en</a:t>
            </a:r>
            <a:r>
              <a:rPr lang="en-US" sz="3200" dirty="0">
                <a:solidFill>
                  <a:schemeClr val="bg1"/>
                </a:solidFill>
              </a:rPr>
              <a:t> charge de </a:t>
            </a:r>
            <a:r>
              <a:rPr lang="en-US" sz="3200" dirty="0" err="1">
                <a:solidFill>
                  <a:schemeClr val="bg1"/>
                </a:solidFill>
              </a:rPr>
              <a:t>veiller</a:t>
            </a:r>
            <a:r>
              <a:rPr lang="en-US" sz="3200" dirty="0">
                <a:solidFill>
                  <a:schemeClr val="bg1"/>
                </a:solidFill>
              </a:rPr>
              <a:t> au respect du </a:t>
            </a:r>
            <a:r>
              <a:rPr lang="en-US" sz="3200" dirty="0" err="1">
                <a:solidFill>
                  <a:schemeClr val="bg1"/>
                </a:solidFill>
              </a:rPr>
              <a:t>règlement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intérieur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</a:p>
          <a:p>
            <a:r>
              <a:rPr lang="en-US" sz="3200" dirty="0">
                <a:solidFill>
                  <a:schemeClr val="bg1"/>
                </a:solidFill>
              </a:rPr>
              <a:t>dans la </a:t>
            </a:r>
            <a:r>
              <a:rPr lang="en-US" sz="3200" dirty="0" err="1">
                <a:solidFill>
                  <a:schemeClr val="bg1"/>
                </a:solidFill>
              </a:rPr>
              <a:t>cour</a:t>
            </a:r>
            <a:r>
              <a:rPr lang="en-US" sz="3200" dirty="0">
                <a:solidFill>
                  <a:schemeClr val="bg1"/>
                </a:solidFill>
              </a:rPr>
              <a:t>, dans les couloirs, </a:t>
            </a:r>
            <a:r>
              <a:rPr lang="en-US" sz="3200" dirty="0" err="1">
                <a:solidFill>
                  <a:schemeClr val="bg1"/>
                </a:solidFill>
              </a:rPr>
              <a:t>en</a:t>
            </a:r>
            <a:r>
              <a:rPr lang="en-US" sz="3200" dirty="0">
                <a:solidFill>
                  <a:schemeClr val="bg1"/>
                </a:solidFill>
              </a:rPr>
              <a:t> étude et </a:t>
            </a:r>
            <a:r>
              <a:rPr lang="en-US" sz="3200" dirty="0" err="1">
                <a:solidFill>
                  <a:schemeClr val="bg1"/>
                </a:solidFill>
              </a:rPr>
              <a:t>durant</a:t>
            </a:r>
            <a:r>
              <a:rPr lang="en-US" sz="3200" dirty="0">
                <a:solidFill>
                  <a:schemeClr val="bg1"/>
                </a:solidFill>
              </a:rPr>
              <a:t> le temps du midi et à </a:t>
            </a:r>
            <a:r>
              <a:rPr lang="en-US" sz="3200" dirty="0" err="1">
                <a:solidFill>
                  <a:schemeClr val="bg1"/>
                </a:solidFill>
              </a:rPr>
              <a:t>permettre</a:t>
            </a:r>
            <a:r>
              <a:rPr lang="en-US" sz="3200" dirty="0">
                <a:solidFill>
                  <a:schemeClr val="bg1"/>
                </a:solidFill>
              </a:rPr>
              <a:t> aux </a:t>
            </a:r>
          </a:p>
          <a:p>
            <a:r>
              <a:rPr lang="en-US" sz="3200" dirty="0">
                <a:solidFill>
                  <a:schemeClr val="bg1"/>
                </a:solidFill>
              </a:rPr>
              <a:t>plus </a:t>
            </a:r>
            <a:r>
              <a:rPr lang="en-US" sz="3200" dirty="0" err="1">
                <a:solidFill>
                  <a:schemeClr val="bg1"/>
                </a:solidFill>
              </a:rPr>
              <a:t>fragiles</a:t>
            </a:r>
            <a:r>
              <a:rPr lang="en-US" sz="3200" dirty="0">
                <a:solidFill>
                  <a:schemeClr val="bg1"/>
                </a:solidFill>
              </a:rPr>
              <a:t> de </a:t>
            </a:r>
            <a:r>
              <a:rPr lang="en-US" sz="3200" dirty="0" err="1">
                <a:solidFill>
                  <a:schemeClr val="bg1"/>
                </a:solidFill>
              </a:rPr>
              <a:t>s’épanouir</a:t>
            </a:r>
            <a:endParaRPr lang="en-US" sz="3200" dirty="0">
              <a:solidFill>
                <a:schemeClr val="bg1"/>
              </a:solidFill>
            </a:endParaRPr>
          </a:p>
          <a:p>
            <a:endParaRPr lang="fr-FR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919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A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F9876B-7203-4F73-73F2-694FF8DE8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6A0BBE3-33BF-84A5-3F66-6CA12BDF53D4}"/>
              </a:ext>
            </a:extLst>
          </p:cNvPr>
          <p:cNvSpPr/>
          <p:nvPr/>
        </p:nvSpPr>
        <p:spPr>
          <a:xfrm>
            <a:off x="5861843" y="-3227446"/>
            <a:ext cx="15346734" cy="16741892"/>
          </a:xfrm>
          <a:custGeom>
            <a:avLst/>
            <a:gdLst/>
            <a:ahLst/>
            <a:cxnLst/>
            <a:rect l="l" t="t" r="r" b="b"/>
            <a:pathLst>
              <a:path w="15346734" h="16741892">
                <a:moveTo>
                  <a:pt x="0" y="0"/>
                </a:moveTo>
                <a:lnTo>
                  <a:pt x="15346735" y="0"/>
                </a:lnTo>
                <a:lnTo>
                  <a:pt x="15346735" y="16741892"/>
                </a:lnTo>
                <a:lnTo>
                  <a:pt x="0" y="167418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EDB6B89-06CA-118C-C415-437C5E50C69A}"/>
              </a:ext>
            </a:extLst>
          </p:cNvPr>
          <p:cNvGrpSpPr/>
          <p:nvPr/>
        </p:nvGrpSpPr>
        <p:grpSpPr>
          <a:xfrm>
            <a:off x="-514350" y="9841460"/>
            <a:ext cx="19329251" cy="2395594"/>
            <a:chOff x="0" y="0"/>
            <a:chExt cx="5090832" cy="6309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E22896F-6377-42D1-35CA-26185DC2CFF9}"/>
                </a:ext>
              </a:extLst>
            </p:cNvPr>
            <p:cNvSpPr/>
            <p:nvPr/>
          </p:nvSpPr>
          <p:spPr>
            <a:xfrm>
              <a:off x="0" y="0"/>
              <a:ext cx="5090832" cy="630938"/>
            </a:xfrm>
            <a:custGeom>
              <a:avLst/>
              <a:gdLst/>
              <a:ahLst/>
              <a:cxnLst/>
              <a:rect l="l" t="t" r="r" b="b"/>
              <a:pathLst>
                <a:path w="5090832" h="630938">
                  <a:moveTo>
                    <a:pt x="0" y="0"/>
                  </a:moveTo>
                  <a:lnTo>
                    <a:pt x="5090832" y="0"/>
                  </a:lnTo>
                  <a:lnTo>
                    <a:pt x="5090832" y="630938"/>
                  </a:lnTo>
                  <a:lnTo>
                    <a:pt x="0" y="630938"/>
                  </a:lnTo>
                  <a:close/>
                </a:path>
              </a:pathLst>
            </a:custGeom>
            <a:solidFill>
              <a:srgbClr val="202A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CCF34A2-D56A-AE8E-18CC-59CCB4D40CEB}"/>
                </a:ext>
              </a:extLst>
            </p:cNvPr>
            <p:cNvSpPr txBox="1"/>
            <p:nvPr/>
          </p:nvSpPr>
          <p:spPr>
            <a:xfrm>
              <a:off x="0" y="-38100"/>
              <a:ext cx="5090832" cy="6690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7BC59B1B-4FAF-7F53-E7D7-70D829BAF47E}"/>
              </a:ext>
            </a:extLst>
          </p:cNvPr>
          <p:cNvGrpSpPr/>
          <p:nvPr/>
        </p:nvGrpSpPr>
        <p:grpSpPr>
          <a:xfrm>
            <a:off x="-361950" y="9956345"/>
            <a:ext cx="19329251" cy="2433109"/>
            <a:chOff x="0" y="0"/>
            <a:chExt cx="5090832" cy="640819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44DAB63-4A8C-5006-D8F8-E28A2B5B8A20}"/>
                </a:ext>
              </a:extLst>
            </p:cNvPr>
            <p:cNvSpPr/>
            <p:nvPr/>
          </p:nvSpPr>
          <p:spPr>
            <a:xfrm>
              <a:off x="0" y="0"/>
              <a:ext cx="5090832" cy="640819"/>
            </a:xfrm>
            <a:custGeom>
              <a:avLst/>
              <a:gdLst/>
              <a:ahLst/>
              <a:cxnLst/>
              <a:rect l="l" t="t" r="r" b="b"/>
              <a:pathLst>
                <a:path w="5090832" h="640819">
                  <a:moveTo>
                    <a:pt x="0" y="0"/>
                  </a:moveTo>
                  <a:lnTo>
                    <a:pt x="5090832" y="0"/>
                  </a:lnTo>
                  <a:lnTo>
                    <a:pt x="5090832" y="640819"/>
                  </a:lnTo>
                  <a:lnTo>
                    <a:pt x="0" y="6408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EB5A2B9F-AE2C-1AAA-5133-46CC735A1EE9}"/>
                </a:ext>
              </a:extLst>
            </p:cNvPr>
            <p:cNvSpPr txBox="1"/>
            <p:nvPr/>
          </p:nvSpPr>
          <p:spPr>
            <a:xfrm>
              <a:off x="0" y="-38100"/>
              <a:ext cx="5090832" cy="6789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6B6A4C7E-170F-C318-632F-13FAF8F4D8E5}"/>
              </a:ext>
            </a:extLst>
          </p:cNvPr>
          <p:cNvSpPr txBox="1"/>
          <p:nvPr/>
        </p:nvSpPr>
        <p:spPr>
          <a:xfrm>
            <a:off x="4114800" y="2329051"/>
            <a:ext cx="11662012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fr-FR" sz="3000" b="1" i="1" dirty="0">
                <a:solidFill>
                  <a:schemeClr val="bg1"/>
                </a:solidFill>
                <a:sym typeface="Wingdings" panose="05000000000000000000" pitchFamily="2" charset="2"/>
              </a:rPr>
              <a:t>Organisation journalière</a:t>
            </a:r>
          </a:p>
          <a:p>
            <a:endParaRPr lang="fr-FR" sz="30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r>
              <a:rPr lang="fr-FR" sz="3000" dirty="0">
                <a:solidFill>
                  <a:schemeClr val="bg1"/>
                </a:solidFill>
                <a:sym typeface="Wingdings" panose="05000000000000000000" pitchFamily="2" charset="2"/>
              </a:rPr>
              <a:t>Ouverture des portes à 7h30</a:t>
            </a:r>
          </a:p>
          <a:p>
            <a:r>
              <a:rPr lang="fr-FR" sz="3000" dirty="0">
                <a:solidFill>
                  <a:schemeClr val="bg1"/>
                </a:solidFill>
                <a:sym typeface="Wingdings" panose="05000000000000000000" pitchFamily="2" charset="2"/>
              </a:rPr>
              <a:t>Les carnets sont vérifiés à l’entrée</a:t>
            </a:r>
          </a:p>
          <a:p>
            <a:r>
              <a:rPr lang="fr-FR" sz="3000" dirty="0">
                <a:solidFill>
                  <a:schemeClr val="bg1"/>
                </a:solidFill>
                <a:sym typeface="Wingdings" panose="05000000000000000000" pitchFamily="2" charset="2"/>
              </a:rPr>
              <a:t>Escalier extérieur</a:t>
            </a:r>
          </a:p>
          <a:p>
            <a:r>
              <a:rPr lang="fr-FR" sz="3000" dirty="0">
                <a:solidFill>
                  <a:schemeClr val="bg1"/>
                </a:solidFill>
                <a:sym typeface="Wingdings" panose="05000000000000000000" pitchFamily="2" charset="2"/>
              </a:rPr>
              <a:t>Affaires personnelles dans les classes rangées dans les casiers (blouses, cahiers, affaires d’EPS)</a:t>
            </a:r>
          </a:p>
          <a:p>
            <a:r>
              <a:rPr lang="fr-FR" sz="3000" dirty="0">
                <a:solidFill>
                  <a:schemeClr val="bg1"/>
                </a:solidFill>
                <a:sym typeface="Wingdings" panose="05000000000000000000" pitchFamily="2" charset="2"/>
              </a:rPr>
              <a:t>Toilettes pendant les cours lorsqu’un PAI est mis en place</a:t>
            </a:r>
          </a:p>
          <a:p>
            <a:r>
              <a:rPr lang="fr-FR" sz="3000" dirty="0">
                <a:solidFill>
                  <a:schemeClr val="bg1"/>
                </a:solidFill>
                <a:sym typeface="Wingdings" panose="05000000000000000000" pitchFamily="2" charset="2"/>
              </a:rPr>
              <a:t>Matin : début des cours à 8h </a:t>
            </a:r>
          </a:p>
          <a:p>
            <a:r>
              <a:rPr lang="fr-FR" sz="3000" dirty="0">
                <a:solidFill>
                  <a:schemeClr val="bg1"/>
                </a:solidFill>
                <a:sym typeface="Wingdings" panose="05000000000000000000" pitchFamily="2" charset="2"/>
              </a:rPr>
              <a:t>Après-midi : début des cours à 13h (rendez vous dans la cour du haut )</a:t>
            </a:r>
          </a:p>
          <a:p>
            <a:r>
              <a:rPr lang="fr-FR" sz="3000" dirty="0">
                <a:solidFill>
                  <a:schemeClr val="bg1"/>
                </a:solidFill>
                <a:sym typeface="Wingdings" panose="05000000000000000000" pitchFamily="2" charset="2"/>
              </a:rPr>
              <a:t>Après-midi : début des cours à 14h.</a:t>
            </a:r>
          </a:p>
        </p:txBody>
      </p:sp>
    </p:spTree>
    <p:extLst>
      <p:ext uri="{BB962C8B-B14F-4D97-AF65-F5344CB8AC3E}">
        <p14:creationId xmlns:p14="http://schemas.microsoft.com/office/powerpoint/2010/main" val="24619630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6B2BCDD-7E55-BAE6-DB6A-2651FB294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5324" y="1522709"/>
            <a:ext cx="10014438" cy="653544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300" b="1" i="1" dirty="0">
                <a:sym typeface="Wingdings" panose="05000000000000000000" pitchFamily="2" charset="2"/>
              </a:rPr>
              <a:t>Les retards</a:t>
            </a:r>
          </a:p>
          <a:p>
            <a:endParaRPr lang="fr-FR" sz="2700" dirty="0">
              <a:sym typeface="Wingdings" panose="05000000000000000000" pitchFamily="2" charset="2"/>
            </a:endParaRPr>
          </a:p>
          <a:p>
            <a:r>
              <a:rPr lang="fr-FR" sz="2700" dirty="0">
                <a:sym typeface="Wingdings" panose="05000000000000000000" pitchFamily="2" charset="2"/>
              </a:rPr>
              <a:t>Les élèves retardataires doivent avoir un billet qu’ils présentent au professeur en arrivant en classe.</a:t>
            </a:r>
            <a:br>
              <a:rPr lang="fr-FR" sz="2700" dirty="0">
                <a:sym typeface="Wingdings" panose="05000000000000000000" pitchFamily="2" charset="2"/>
              </a:rPr>
            </a:br>
            <a:endParaRPr lang="fr-FR" sz="2700" dirty="0">
              <a:sym typeface="Wingdings" panose="05000000000000000000" pitchFamily="2" charset="2"/>
            </a:endParaRPr>
          </a:p>
          <a:p>
            <a:r>
              <a:rPr lang="fr-FR" sz="2700" dirty="0">
                <a:sym typeface="Wingdings" panose="05000000000000000000" pitchFamily="2" charset="2"/>
              </a:rPr>
              <a:t>Après 15 minutes de retard  étude</a:t>
            </a:r>
          </a:p>
          <a:p>
            <a:r>
              <a:rPr lang="fr-FR" sz="2700" dirty="0">
                <a:sym typeface="Wingdings" panose="05000000000000000000" pitchFamily="2" charset="2"/>
              </a:rPr>
              <a:t>L’élève regagne le cours à l’heure suivante et présente son billet de retard au professeur de la 2</a:t>
            </a:r>
            <a:r>
              <a:rPr lang="fr-FR" sz="2700" baseline="30000" dirty="0">
                <a:sym typeface="Wingdings" panose="05000000000000000000" pitchFamily="2" charset="2"/>
              </a:rPr>
              <a:t>ème</a:t>
            </a:r>
            <a:r>
              <a:rPr lang="fr-FR" sz="2700" dirty="0">
                <a:sym typeface="Wingdings" panose="05000000000000000000" pitchFamily="2" charset="2"/>
              </a:rPr>
              <a:t> heure</a:t>
            </a:r>
            <a:br>
              <a:rPr lang="fr-FR" sz="2700" dirty="0">
                <a:sym typeface="Wingdings" panose="05000000000000000000" pitchFamily="2" charset="2"/>
              </a:rPr>
            </a:br>
            <a:endParaRPr lang="fr-FR" sz="2700" dirty="0">
              <a:sym typeface="Wingdings" panose="05000000000000000000" pitchFamily="2" charset="2"/>
            </a:endParaRPr>
          </a:p>
          <a:p>
            <a:r>
              <a:rPr lang="fr-FR" sz="2700" dirty="0">
                <a:sym typeface="Wingdings" panose="05000000000000000000" pitchFamily="2" charset="2"/>
              </a:rPr>
              <a:t>3 retards sur 1 période  retenue (remis à zéro à chaque période)</a:t>
            </a:r>
            <a:br>
              <a:rPr lang="fr-FR" sz="2700" dirty="0">
                <a:sym typeface="Wingdings" panose="05000000000000000000" pitchFamily="2" charset="2"/>
              </a:rPr>
            </a:br>
            <a:endParaRPr lang="fr-FR" sz="2700" dirty="0">
              <a:sym typeface="Wingdings" panose="05000000000000000000" pitchFamily="2" charset="2"/>
            </a:endParaRPr>
          </a:p>
          <a:p>
            <a:endParaRPr lang="fr-FR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F64AAC02-132F-5DB3-B892-6CE2C1C6F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14350"/>
            <a:r>
              <a:rPr lang="fr-FR" dirty="0">
                <a:solidFill>
                  <a:prstClr val="white"/>
                </a:solidFill>
                <a:latin typeface="Century Gothic" panose="020B0502020202020204"/>
              </a:rPr>
              <a:t>3</a:t>
            </a:r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C4AAC017-D36C-85B5-50C3-AB4429D84B44}"/>
              </a:ext>
            </a:extLst>
          </p:cNvPr>
          <p:cNvSpPr/>
          <p:nvPr/>
        </p:nvSpPr>
        <p:spPr>
          <a:xfrm>
            <a:off x="6059857" y="-2163033"/>
            <a:ext cx="14282004" cy="15580368"/>
          </a:xfrm>
          <a:custGeom>
            <a:avLst/>
            <a:gdLst/>
            <a:ahLst/>
            <a:cxnLst/>
            <a:rect l="l" t="t" r="r" b="b"/>
            <a:pathLst>
              <a:path w="14282004" h="15580368">
                <a:moveTo>
                  <a:pt x="0" y="0"/>
                </a:moveTo>
                <a:lnTo>
                  <a:pt x="14282004" y="0"/>
                </a:lnTo>
                <a:lnTo>
                  <a:pt x="14282004" y="15580368"/>
                </a:lnTo>
                <a:lnTo>
                  <a:pt x="0" y="155803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6936206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A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C8ABA3-8639-B1E0-8746-EE7D72E2F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9D65729-5B72-D901-B4FC-F8227F2E62CC}"/>
              </a:ext>
            </a:extLst>
          </p:cNvPr>
          <p:cNvSpPr/>
          <p:nvPr/>
        </p:nvSpPr>
        <p:spPr>
          <a:xfrm>
            <a:off x="5861843" y="-3227446"/>
            <a:ext cx="15346734" cy="16741892"/>
          </a:xfrm>
          <a:custGeom>
            <a:avLst/>
            <a:gdLst/>
            <a:ahLst/>
            <a:cxnLst/>
            <a:rect l="l" t="t" r="r" b="b"/>
            <a:pathLst>
              <a:path w="15346734" h="16741892">
                <a:moveTo>
                  <a:pt x="0" y="0"/>
                </a:moveTo>
                <a:lnTo>
                  <a:pt x="15346735" y="0"/>
                </a:lnTo>
                <a:lnTo>
                  <a:pt x="15346735" y="16741892"/>
                </a:lnTo>
                <a:lnTo>
                  <a:pt x="0" y="167418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C44D694-FC56-1D05-BA82-AB7DF43EDFA8}"/>
              </a:ext>
            </a:extLst>
          </p:cNvPr>
          <p:cNvGrpSpPr/>
          <p:nvPr/>
        </p:nvGrpSpPr>
        <p:grpSpPr>
          <a:xfrm>
            <a:off x="-514350" y="9841460"/>
            <a:ext cx="19329251" cy="2395594"/>
            <a:chOff x="0" y="0"/>
            <a:chExt cx="5090832" cy="6309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B9A30AD-8FFF-4F41-AA1B-34606F1150E5}"/>
                </a:ext>
              </a:extLst>
            </p:cNvPr>
            <p:cNvSpPr/>
            <p:nvPr/>
          </p:nvSpPr>
          <p:spPr>
            <a:xfrm>
              <a:off x="0" y="0"/>
              <a:ext cx="5090832" cy="630938"/>
            </a:xfrm>
            <a:custGeom>
              <a:avLst/>
              <a:gdLst/>
              <a:ahLst/>
              <a:cxnLst/>
              <a:rect l="l" t="t" r="r" b="b"/>
              <a:pathLst>
                <a:path w="5090832" h="630938">
                  <a:moveTo>
                    <a:pt x="0" y="0"/>
                  </a:moveTo>
                  <a:lnTo>
                    <a:pt x="5090832" y="0"/>
                  </a:lnTo>
                  <a:lnTo>
                    <a:pt x="5090832" y="630938"/>
                  </a:lnTo>
                  <a:lnTo>
                    <a:pt x="0" y="630938"/>
                  </a:lnTo>
                  <a:close/>
                </a:path>
              </a:pathLst>
            </a:custGeom>
            <a:solidFill>
              <a:srgbClr val="202A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ABBC78BC-8604-698F-F7B9-C5CE18983AD8}"/>
                </a:ext>
              </a:extLst>
            </p:cNvPr>
            <p:cNvSpPr txBox="1"/>
            <p:nvPr/>
          </p:nvSpPr>
          <p:spPr>
            <a:xfrm>
              <a:off x="0" y="-38100"/>
              <a:ext cx="5090832" cy="6690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5C67542A-D8E3-A128-5355-CE18E97747A4}"/>
              </a:ext>
            </a:extLst>
          </p:cNvPr>
          <p:cNvSpPr txBox="1"/>
          <p:nvPr/>
        </p:nvSpPr>
        <p:spPr>
          <a:xfrm>
            <a:off x="4913194" y="2329051"/>
            <a:ext cx="10863618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000" b="1" i="1" dirty="0">
                <a:solidFill>
                  <a:schemeClr val="bg1"/>
                </a:solidFill>
                <a:sym typeface="Wingdings" panose="05000000000000000000" pitchFamily="2" charset="2"/>
              </a:rPr>
              <a:t>Les DS en 4</a:t>
            </a:r>
            <a:r>
              <a:rPr lang="fr-FR" sz="4000" b="1" i="1" baseline="30000" dirty="0">
                <a:solidFill>
                  <a:schemeClr val="bg1"/>
                </a:solidFill>
                <a:sym typeface="Wingdings" panose="05000000000000000000" pitchFamily="2" charset="2"/>
              </a:rPr>
              <a:t>ème</a:t>
            </a:r>
            <a:endParaRPr lang="fr-FR" sz="4000" b="1" i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algn="ctr"/>
            <a:endParaRPr lang="fr-FR" sz="4000" b="1" i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r>
              <a:rPr lang="fr-FR" sz="3200" dirty="0">
                <a:solidFill>
                  <a:schemeClr val="bg1"/>
                </a:solidFill>
                <a:sym typeface="Wingdings" panose="05000000000000000000" pitchFamily="2" charset="2"/>
              </a:rPr>
              <a:t>DS programmé le mercredi matin à 9h en salle d’étude</a:t>
            </a:r>
          </a:p>
          <a:p>
            <a:r>
              <a:rPr lang="fr-FR" sz="3200" dirty="0">
                <a:solidFill>
                  <a:schemeClr val="bg1"/>
                </a:solidFill>
                <a:sym typeface="Wingdings" panose="05000000000000000000" pitchFamily="2" charset="2"/>
              </a:rPr>
              <a:t>Salle à faible effectif pour les élèves avec AESH</a:t>
            </a:r>
          </a:p>
          <a:p>
            <a:r>
              <a:rPr lang="fr-FR" sz="3200" dirty="0">
                <a:solidFill>
                  <a:schemeClr val="bg1"/>
                </a:solidFill>
                <a:sym typeface="Wingdings" panose="05000000000000000000" pitchFamily="2" charset="2"/>
              </a:rPr>
              <a:t>Rattrapages  vendredi à 16h</a:t>
            </a:r>
            <a:br>
              <a:rPr lang="fr-FR" sz="3200" dirty="0">
                <a:solidFill>
                  <a:schemeClr val="bg1"/>
                </a:solidFill>
                <a:sym typeface="Wingdings" panose="05000000000000000000" pitchFamily="2" charset="2"/>
              </a:rPr>
            </a:br>
            <a:endParaRPr lang="fr-FR" sz="32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fr-FR" sz="3000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914870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2AF58-04B6-087C-4D9C-0A6D3C811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ZoneTexte 1">
            <a:extLst>
              <a:ext uri="{FF2B5EF4-FFF2-40B4-BE49-F238E27FC236}">
                <a16:creationId xmlns:a16="http://schemas.microsoft.com/office/drawing/2014/main" id="{5F8FD5E0-7658-B893-C08F-859409CE8C5C}"/>
              </a:ext>
            </a:extLst>
          </p:cNvPr>
          <p:cNvSpPr txBox="1"/>
          <p:nvPr/>
        </p:nvSpPr>
        <p:spPr>
          <a:xfrm>
            <a:off x="2641713" y="900366"/>
            <a:ext cx="10249797" cy="3462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68579" tIns="68580" rIns="68579" bIns="68580" anchor="t">
            <a:spAutoFit/>
          </a:bodyPr>
          <a:lstStyle/>
          <a:p>
            <a:pPr>
              <a:defRPr sz="2400"/>
            </a:pPr>
            <a:r>
              <a:rPr lang="fr-FR" sz="3600" b="1" dirty="0"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Plan Avenir : Visite d’entreprise</a:t>
            </a:r>
            <a:endParaRPr sz="3600" b="1" dirty="0"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>
              <a:defRPr sz="2400"/>
            </a:pPr>
            <a:endParaRPr sz="3600" b="1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defRPr sz="2400"/>
            </a:pPr>
            <a:r>
              <a:rPr lang="fr-FR" sz="3600" b="1" dirty="0">
                <a:latin typeface="Trebuchet MS"/>
                <a:ea typeface="Trebuchet MS"/>
                <a:cs typeface="Trebuchet MS"/>
                <a:sym typeface="Trebuchet MS"/>
              </a:rPr>
              <a:t>Plan EVARS</a:t>
            </a:r>
          </a:p>
          <a:p>
            <a:pPr>
              <a:defRPr sz="2400"/>
            </a:pPr>
            <a:endParaRPr lang="fr-FR" sz="3600" b="1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defRPr sz="2400"/>
            </a:pPr>
            <a:r>
              <a:rPr lang="fr-FR" sz="3600" b="1" dirty="0">
                <a:latin typeface="Trebuchet MS"/>
                <a:ea typeface="Trebuchet MS"/>
                <a:cs typeface="Trebuchet MS"/>
                <a:sym typeface="Trebuchet MS"/>
              </a:rPr>
              <a:t>Temps fort solidarité</a:t>
            </a:r>
            <a:endParaRPr sz="3600" b="1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defRPr sz="2400"/>
            </a:pPr>
            <a:endParaRPr sz="3600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6A617F1-8B17-0F43-FF17-55A2932B9A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3316" y="1404872"/>
            <a:ext cx="4850291" cy="263066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C7EC6DC-09CE-1EFA-EBBB-9BF5E51863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7564" y="6002589"/>
            <a:ext cx="4696043" cy="3384045"/>
          </a:xfrm>
          <a:prstGeom prst="rect">
            <a:avLst/>
          </a:prstGeom>
        </p:spPr>
      </p:pic>
      <p:pic>
        <p:nvPicPr>
          <p:cNvPr id="4" name="Image 3" descr="Lemahieu - Boutique et magasin made in France à Saint-André-lez-Lille ...">
            <a:extLst>
              <a:ext uri="{FF2B5EF4-FFF2-40B4-BE49-F238E27FC236}">
                <a16:creationId xmlns:a16="http://schemas.microsoft.com/office/drawing/2014/main" id="{AEA6A6F8-702C-DD5B-FC16-D3F2256327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4035539"/>
            <a:ext cx="9525000" cy="4381500"/>
          </a:xfrm>
          <a:prstGeom prst="rect">
            <a:avLst/>
          </a:prstGeom>
        </p:spPr>
      </p:pic>
      <p:sp>
        <p:nvSpPr>
          <p:cNvPr id="8" name="Freeform 2">
            <a:extLst>
              <a:ext uri="{FF2B5EF4-FFF2-40B4-BE49-F238E27FC236}">
                <a16:creationId xmlns:a16="http://schemas.microsoft.com/office/drawing/2014/main" id="{C8F91597-341E-70F7-BD5D-BECC1D9343FA}"/>
              </a:ext>
            </a:extLst>
          </p:cNvPr>
          <p:cNvSpPr/>
          <p:nvPr/>
        </p:nvSpPr>
        <p:spPr>
          <a:xfrm>
            <a:off x="6059857" y="-2163033"/>
            <a:ext cx="14282004" cy="15580368"/>
          </a:xfrm>
          <a:custGeom>
            <a:avLst/>
            <a:gdLst/>
            <a:ahLst/>
            <a:cxnLst/>
            <a:rect l="l" t="t" r="r" b="b"/>
            <a:pathLst>
              <a:path w="14282004" h="15580368">
                <a:moveTo>
                  <a:pt x="0" y="0"/>
                </a:moveTo>
                <a:lnTo>
                  <a:pt x="14282004" y="0"/>
                </a:lnTo>
                <a:lnTo>
                  <a:pt x="14282004" y="15580368"/>
                </a:lnTo>
                <a:lnTo>
                  <a:pt x="0" y="1558036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16000"/>
            </a:blip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9538417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A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F78038-F64D-BDC2-A0A8-5D14856F1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8C14EF6-9838-EC50-70D4-E3D822258B6D}"/>
              </a:ext>
            </a:extLst>
          </p:cNvPr>
          <p:cNvSpPr/>
          <p:nvPr/>
        </p:nvSpPr>
        <p:spPr>
          <a:xfrm>
            <a:off x="5861843" y="-3227446"/>
            <a:ext cx="15346734" cy="16741892"/>
          </a:xfrm>
          <a:custGeom>
            <a:avLst/>
            <a:gdLst/>
            <a:ahLst/>
            <a:cxnLst/>
            <a:rect l="l" t="t" r="r" b="b"/>
            <a:pathLst>
              <a:path w="15346734" h="16741892">
                <a:moveTo>
                  <a:pt x="0" y="0"/>
                </a:moveTo>
                <a:lnTo>
                  <a:pt x="15346735" y="0"/>
                </a:lnTo>
                <a:lnTo>
                  <a:pt x="15346735" y="16741892"/>
                </a:lnTo>
                <a:lnTo>
                  <a:pt x="0" y="167418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0F2BD43D-866D-485B-53DB-52975174F1A0}"/>
              </a:ext>
            </a:extLst>
          </p:cNvPr>
          <p:cNvGrpSpPr/>
          <p:nvPr/>
        </p:nvGrpSpPr>
        <p:grpSpPr>
          <a:xfrm>
            <a:off x="15637453" y="8361181"/>
            <a:ext cx="2441996" cy="1374538"/>
            <a:chOff x="0" y="0"/>
            <a:chExt cx="3255995" cy="1832717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976B01AE-1077-C1E0-F23E-70366E3A95E6}"/>
                </a:ext>
              </a:extLst>
            </p:cNvPr>
            <p:cNvSpPr/>
            <p:nvPr/>
          </p:nvSpPr>
          <p:spPr>
            <a:xfrm>
              <a:off x="0" y="0"/>
              <a:ext cx="3255995" cy="1356665"/>
            </a:xfrm>
            <a:custGeom>
              <a:avLst/>
              <a:gdLst/>
              <a:ahLst/>
              <a:cxnLst/>
              <a:rect l="l" t="t" r="r" b="b"/>
              <a:pathLst>
                <a:path w="3255995" h="1356665">
                  <a:moveTo>
                    <a:pt x="0" y="0"/>
                  </a:moveTo>
                  <a:lnTo>
                    <a:pt x="3255995" y="0"/>
                  </a:lnTo>
                  <a:lnTo>
                    <a:pt x="3255995" y="1356665"/>
                  </a:lnTo>
                  <a:lnTo>
                    <a:pt x="0" y="13566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AutoShape 11">
              <a:extLst>
                <a:ext uri="{FF2B5EF4-FFF2-40B4-BE49-F238E27FC236}">
                  <a16:creationId xmlns:a16="http://schemas.microsoft.com/office/drawing/2014/main" id="{E0521032-B62B-AB09-50C6-08EF7CC11498}"/>
                </a:ext>
              </a:extLst>
            </p:cNvPr>
            <p:cNvSpPr/>
            <p:nvPr/>
          </p:nvSpPr>
          <p:spPr>
            <a:xfrm flipV="1">
              <a:off x="42931" y="1232994"/>
              <a:ext cx="611680" cy="0"/>
            </a:xfrm>
            <a:prstGeom prst="line">
              <a:avLst/>
            </a:prstGeom>
            <a:ln w="15928" cap="rnd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AutoShape 12">
              <a:extLst>
                <a:ext uri="{FF2B5EF4-FFF2-40B4-BE49-F238E27FC236}">
                  <a16:creationId xmlns:a16="http://schemas.microsoft.com/office/drawing/2014/main" id="{6C25DAA1-A6B7-5FA8-36DB-4AB0F1B45084}"/>
                </a:ext>
              </a:extLst>
            </p:cNvPr>
            <p:cNvSpPr/>
            <p:nvPr/>
          </p:nvSpPr>
          <p:spPr>
            <a:xfrm>
              <a:off x="912805" y="1232994"/>
              <a:ext cx="2297851" cy="0"/>
            </a:xfrm>
            <a:prstGeom prst="line">
              <a:avLst/>
            </a:prstGeom>
            <a:ln w="15928" cap="rnd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23AD2EE0-C526-3E9A-E9D6-39CCDC460336}"/>
                </a:ext>
              </a:extLst>
            </p:cNvPr>
            <p:cNvSpPr txBox="1"/>
            <p:nvPr/>
          </p:nvSpPr>
          <p:spPr>
            <a:xfrm>
              <a:off x="2260659" y="1166319"/>
              <a:ext cx="949996" cy="6663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32"/>
                </a:lnSpc>
                <a:spcBef>
                  <a:spcPct val="0"/>
                </a:spcBef>
              </a:pPr>
              <a:r>
                <a:rPr lang="en-US" sz="2952" spc="5">
                  <a:solidFill>
                    <a:srgbClr val="FFFFFF"/>
                  </a:solidFill>
                  <a:latin typeface="Indivisa Display Sans"/>
                  <a:ea typeface="Indivisa Display Sans"/>
                  <a:cs typeface="Indivisa Display Sans"/>
                  <a:sym typeface="Indivisa Display Sans"/>
                </a:rPr>
                <a:t>Lille</a:t>
              </a:r>
            </a:p>
          </p:txBody>
        </p:sp>
      </p:grpSp>
      <p:pic>
        <p:nvPicPr>
          <p:cNvPr id="4" name="Picture 1" descr="Une image contenant texte, capture d’écran, logo, clipart&#10;&#10;Description générée automatiquement">
            <a:extLst>
              <a:ext uri="{FF2B5EF4-FFF2-40B4-BE49-F238E27FC236}">
                <a16:creationId xmlns:a16="http://schemas.microsoft.com/office/drawing/2014/main" id="{BEC18C92-AFE5-8F44-A31F-166D83664D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0" y="1447623"/>
            <a:ext cx="13153644" cy="739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0685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A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07467B-4563-C380-0662-19DA9F03D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758E88-FF71-7A80-45AE-8116F810CC63}"/>
              </a:ext>
            </a:extLst>
          </p:cNvPr>
          <p:cNvSpPr/>
          <p:nvPr/>
        </p:nvSpPr>
        <p:spPr>
          <a:xfrm>
            <a:off x="5861843" y="-3227446"/>
            <a:ext cx="15346734" cy="16741892"/>
          </a:xfrm>
          <a:custGeom>
            <a:avLst/>
            <a:gdLst/>
            <a:ahLst/>
            <a:cxnLst/>
            <a:rect l="l" t="t" r="r" b="b"/>
            <a:pathLst>
              <a:path w="15346734" h="16741892">
                <a:moveTo>
                  <a:pt x="0" y="0"/>
                </a:moveTo>
                <a:lnTo>
                  <a:pt x="15346735" y="0"/>
                </a:lnTo>
                <a:lnTo>
                  <a:pt x="15346735" y="16741892"/>
                </a:lnTo>
                <a:lnTo>
                  <a:pt x="0" y="167418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AE20ECC0-1DD7-23C1-29EA-D47B58CF1A79}"/>
              </a:ext>
            </a:extLst>
          </p:cNvPr>
          <p:cNvGrpSpPr/>
          <p:nvPr/>
        </p:nvGrpSpPr>
        <p:grpSpPr>
          <a:xfrm>
            <a:off x="15637453" y="8361181"/>
            <a:ext cx="2441996" cy="1374538"/>
            <a:chOff x="0" y="0"/>
            <a:chExt cx="3255995" cy="1832717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207F54F8-693F-A944-C204-98DA234D9D02}"/>
                </a:ext>
              </a:extLst>
            </p:cNvPr>
            <p:cNvSpPr/>
            <p:nvPr/>
          </p:nvSpPr>
          <p:spPr>
            <a:xfrm>
              <a:off x="0" y="0"/>
              <a:ext cx="3255995" cy="1356665"/>
            </a:xfrm>
            <a:custGeom>
              <a:avLst/>
              <a:gdLst/>
              <a:ahLst/>
              <a:cxnLst/>
              <a:rect l="l" t="t" r="r" b="b"/>
              <a:pathLst>
                <a:path w="3255995" h="1356665">
                  <a:moveTo>
                    <a:pt x="0" y="0"/>
                  </a:moveTo>
                  <a:lnTo>
                    <a:pt x="3255995" y="0"/>
                  </a:lnTo>
                  <a:lnTo>
                    <a:pt x="3255995" y="1356665"/>
                  </a:lnTo>
                  <a:lnTo>
                    <a:pt x="0" y="13566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AutoShape 11">
              <a:extLst>
                <a:ext uri="{FF2B5EF4-FFF2-40B4-BE49-F238E27FC236}">
                  <a16:creationId xmlns:a16="http://schemas.microsoft.com/office/drawing/2014/main" id="{64FD3415-BE29-8910-3FBD-FC000A3966A5}"/>
                </a:ext>
              </a:extLst>
            </p:cNvPr>
            <p:cNvSpPr/>
            <p:nvPr/>
          </p:nvSpPr>
          <p:spPr>
            <a:xfrm flipV="1">
              <a:off x="42931" y="1232994"/>
              <a:ext cx="611680" cy="0"/>
            </a:xfrm>
            <a:prstGeom prst="line">
              <a:avLst/>
            </a:prstGeom>
            <a:ln w="15928" cap="rnd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AutoShape 12">
              <a:extLst>
                <a:ext uri="{FF2B5EF4-FFF2-40B4-BE49-F238E27FC236}">
                  <a16:creationId xmlns:a16="http://schemas.microsoft.com/office/drawing/2014/main" id="{09020B08-F3A9-EF95-30F8-3B7DC22C86EC}"/>
                </a:ext>
              </a:extLst>
            </p:cNvPr>
            <p:cNvSpPr/>
            <p:nvPr/>
          </p:nvSpPr>
          <p:spPr>
            <a:xfrm>
              <a:off x="912805" y="1232994"/>
              <a:ext cx="2297851" cy="0"/>
            </a:xfrm>
            <a:prstGeom prst="line">
              <a:avLst/>
            </a:prstGeom>
            <a:ln w="15928" cap="rnd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A069348F-B800-3F75-24C7-E907635260BB}"/>
                </a:ext>
              </a:extLst>
            </p:cNvPr>
            <p:cNvSpPr txBox="1"/>
            <p:nvPr/>
          </p:nvSpPr>
          <p:spPr>
            <a:xfrm>
              <a:off x="2260659" y="1166319"/>
              <a:ext cx="949996" cy="6663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32"/>
                </a:lnSpc>
                <a:spcBef>
                  <a:spcPct val="0"/>
                </a:spcBef>
              </a:pPr>
              <a:r>
                <a:rPr lang="en-US" sz="2952" spc="5">
                  <a:solidFill>
                    <a:srgbClr val="FFFFFF"/>
                  </a:solidFill>
                  <a:latin typeface="Indivisa Display Sans"/>
                  <a:ea typeface="Indivisa Display Sans"/>
                  <a:cs typeface="Indivisa Display Sans"/>
                  <a:sym typeface="Indivisa Display Sans"/>
                </a:rPr>
                <a:t>Lille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FBA54AF3-85A4-BF2F-0979-2898E15C7F35}"/>
              </a:ext>
            </a:extLst>
          </p:cNvPr>
          <p:cNvSpPr txBox="1"/>
          <p:nvPr/>
        </p:nvSpPr>
        <p:spPr>
          <a:xfrm>
            <a:off x="739800" y="800100"/>
            <a:ext cx="786696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PARCOURS ORIENTATION pour les </a:t>
            </a:r>
            <a:r>
              <a:rPr lang="en-US" sz="2800" dirty="0" err="1">
                <a:solidFill>
                  <a:schemeClr val="bg1"/>
                </a:solidFill>
              </a:rPr>
              <a:t>élèves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volontaires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  <a:endParaRPr lang="en-US" sz="2800" dirty="0">
              <a:solidFill>
                <a:schemeClr val="bg1"/>
              </a:solidFill>
              <a:ea typeface="Calibri"/>
              <a:cs typeface="Calibri"/>
              <a:sym typeface="Calibri"/>
            </a:endParaRPr>
          </a:p>
          <a:p>
            <a:endParaRPr lang="fr-FR" sz="2800" dirty="0">
              <a:solidFill>
                <a:schemeClr val="bg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726F573-63BD-97DF-47FE-C9C1B1E59F8A}"/>
              </a:ext>
            </a:extLst>
          </p:cNvPr>
          <p:cNvSpPr txBox="1"/>
          <p:nvPr/>
        </p:nvSpPr>
        <p:spPr>
          <a:xfrm>
            <a:off x="897826" y="1632317"/>
            <a:ext cx="786696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6 à 8 séances </a:t>
            </a:r>
            <a:r>
              <a:rPr lang="en-US" sz="2800" dirty="0" err="1">
                <a:solidFill>
                  <a:schemeClr val="bg1"/>
                </a:solidFill>
              </a:rPr>
              <a:t>proposées</a:t>
            </a:r>
            <a:r>
              <a:rPr lang="en-US" sz="2800" dirty="0">
                <a:solidFill>
                  <a:schemeClr val="bg1"/>
                </a:solidFill>
              </a:rPr>
              <a:t> pour :</a:t>
            </a:r>
          </a:p>
          <a:p>
            <a:r>
              <a:rPr lang="en-US" sz="2800" dirty="0">
                <a:solidFill>
                  <a:schemeClr val="bg1"/>
                </a:solidFill>
              </a:rPr>
              <a:t>Se </a:t>
            </a:r>
            <a:r>
              <a:rPr lang="en-US" sz="2800" dirty="0" err="1">
                <a:solidFill>
                  <a:schemeClr val="bg1"/>
                </a:solidFill>
              </a:rPr>
              <a:t>découvrir</a:t>
            </a:r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Se </a:t>
            </a:r>
            <a:r>
              <a:rPr lang="en-US" sz="2800" dirty="0" err="1">
                <a:solidFill>
                  <a:schemeClr val="bg1"/>
                </a:solidFill>
              </a:rPr>
              <a:t>renseigner</a:t>
            </a:r>
            <a:r>
              <a:rPr lang="en-US" sz="2800" dirty="0">
                <a:solidFill>
                  <a:schemeClr val="bg1"/>
                </a:solidFill>
              </a:rPr>
              <a:t> sur des </a:t>
            </a:r>
            <a:r>
              <a:rPr lang="en-US" sz="2800" dirty="0" err="1">
                <a:solidFill>
                  <a:schemeClr val="bg1"/>
                </a:solidFill>
              </a:rPr>
              <a:t>domaines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d'activité</a:t>
            </a:r>
            <a:endParaRPr lang="en-US" sz="2800" dirty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Se </a:t>
            </a:r>
            <a:r>
              <a:rPr lang="en-US" sz="2800" dirty="0" err="1">
                <a:solidFill>
                  <a:schemeClr val="bg1"/>
                </a:solidFill>
              </a:rPr>
              <a:t>renseigner</a:t>
            </a:r>
            <a:r>
              <a:rPr lang="en-US" sz="2800" dirty="0">
                <a:solidFill>
                  <a:schemeClr val="bg1"/>
                </a:solidFill>
              </a:rPr>
              <a:t> sur les </a:t>
            </a:r>
            <a:r>
              <a:rPr lang="en-US" sz="2800" dirty="0" err="1">
                <a:solidFill>
                  <a:schemeClr val="bg1"/>
                </a:solidFill>
              </a:rPr>
              <a:t>différentes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possibilités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d'orientation</a:t>
            </a:r>
            <a:r>
              <a:rPr lang="en-US" sz="2800" dirty="0">
                <a:solidFill>
                  <a:schemeClr val="bg1"/>
                </a:solidFill>
              </a:rPr>
              <a:t> après la 4ème.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 err="1">
                <a:solidFill>
                  <a:schemeClr val="bg1"/>
                </a:solidFill>
              </a:rPr>
              <a:t>S'organiser</a:t>
            </a:r>
            <a:r>
              <a:rPr lang="en-US" sz="2800" dirty="0">
                <a:solidFill>
                  <a:schemeClr val="bg1"/>
                </a:solidFill>
              </a:rPr>
              <a:t> pour </a:t>
            </a:r>
            <a:r>
              <a:rPr lang="en-US" sz="2800" dirty="0" err="1">
                <a:solidFill>
                  <a:schemeClr val="bg1"/>
                </a:solidFill>
              </a:rPr>
              <a:t>rechercher</a:t>
            </a:r>
            <a:r>
              <a:rPr lang="en-US" sz="2800" dirty="0">
                <a:solidFill>
                  <a:schemeClr val="bg1"/>
                </a:solidFill>
              </a:rPr>
              <a:t> et </a:t>
            </a:r>
            <a:r>
              <a:rPr lang="en-US" sz="2800" dirty="0" err="1">
                <a:solidFill>
                  <a:schemeClr val="bg1"/>
                </a:solidFill>
              </a:rPr>
              <a:t>trouver</a:t>
            </a:r>
            <a:r>
              <a:rPr lang="en-US" sz="2800" dirty="0">
                <a:solidFill>
                  <a:schemeClr val="bg1"/>
                </a:solidFill>
              </a:rPr>
              <a:t> un stage </a:t>
            </a:r>
          </a:p>
          <a:p>
            <a:endParaRPr lang="fr-FR" sz="3600" dirty="0"/>
          </a:p>
        </p:txBody>
      </p:sp>
      <p:pic>
        <p:nvPicPr>
          <p:cNvPr id="15" name="Picture 7">
            <a:extLst>
              <a:ext uri="{FF2B5EF4-FFF2-40B4-BE49-F238E27FC236}">
                <a16:creationId xmlns:a16="http://schemas.microsoft.com/office/drawing/2014/main" id="{50E7493F-1CE7-B049-DA92-89AFF36C39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0800" y="1943100"/>
            <a:ext cx="6357938" cy="3471863"/>
          </a:xfrm>
          <a:prstGeom prst="rect">
            <a:avLst/>
          </a:prstGeom>
        </p:spPr>
      </p:pic>
      <p:pic>
        <p:nvPicPr>
          <p:cNvPr id="18" name="Picture 9">
            <a:extLst>
              <a:ext uri="{FF2B5EF4-FFF2-40B4-BE49-F238E27FC236}">
                <a16:creationId xmlns:a16="http://schemas.microsoft.com/office/drawing/2014/main" id="{7267A6B4-D0A7-1B01-6048-E92C528A7B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217" y="6278660"/>
            <a:ext cx="5823585" cy="3187256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F3EE1008-1C47-A349-3D70-19CC93F60EA8}"/>
              </a:ext>
            </a:extLst>
          </p:cNvPr>
          <p:cNvSpPr txBox="1"/>
          <p:nvPr/>
        </p:nvSpPr>
        <p:spPr>
          <a:xfrm>
            <a:off x="7475139" y="6810194"/>
            <a:ext cx="10604310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700" dirty="0">
                <a:solidFill>
                  <a:schemeClr val="bg1"/>
                </a:solidFill>
              </a:rPr>
              <a:t>- 1 </a:t>
            </a:r>
            <a:r>
              <a:rPr lang="en-US" sz="2700" dirty="0" err="1">
                <a:solidFill>
                  <a:schemeClr val="bg1"/>
                </a:solidFill>
              </a:rPr>
              <a:t>heure</a:t>
            </a:r>
            <a:r>
              <a:rPr lang="en-US" sz="2700" dirty="0">
                <a:solidFill>
                  <a:schemeClr val="bg1"/>
                </a:solidFill>
              </a:rPr>
              <a:t> de travail </a:t>
            </a:r>
            <a:r>
              <a:rPr lang="en-US" sz="2700" dirty="0" err="1">
                <a:solidFill>
                  <a:schemeClr val="bg1"/>
                </a:solidFill>
              </a:rPr>
              <a:t>dédié</a:t>
            </a:r>
            <a:r>
              <a:rPr lang="en-US" sz="2700" dirty="0">
                <a:solidFill>
                  <a:schemeClr val="bg1"/>
                </a:solidFill>
              </a:rPr>
              <a:t> aux </a:t>
            </a:r>
            <a:r>
              <a:rPr lang="en-US" sz="2700" dirty="0" err="1">
                <a:solidFill>
                  <a:schemeClr val="bg1"/>
                </a:solidFill>
              </a:rPr>
              <a:t>élèves</a:t>
            </a:r>
            <a:r>
              <a:rPr lang="en-US" sz="2700" dirty="0">
                <a:solidFill>
                  <a:schemeClr val="bg1"/>
                </a:solidFill>
              </a:rPr>
              <a:t> </a:t>
            </a:r>
            <a:r>
              <a:rPr lang="en-US" sz="2700" dirty="0" err="1">
                <a:solidFill>
                  <a:schemeClr val="bg1"/>
                </a:solidFill>
              </a:rPr>
              <a:t>volontaires</a:t>
            </a:r>
            <a:r>
              <a:rPr lang="en-US" sz="2700" dirty="0">
                <a:solidFill>
                  <a:schemeClr val="bg1"/>
                </a:solidFill>
              </a:rPr>
              <a:t>.</a:t>
            </a:r>
          </a:p>
          <a:p>
            <a:pPr marL="428625" indent="-428625">
              <a:buFont typeface="Calibri"/>
              <a:buChar char="-"/>
            </a:pPr>
            <a:r>
              <a:rPr lang="en-US" sz="2700" dirty="0">
                <a:solidFill>
                  <a:schemeClr val="bg1"/>
                </a:solidFill>
              </a:rPr>
              <a:t>Après les </a:t>
            </a:r>
            <a:r>
              <a:rPr lang="en-US" sz="2700" dirty="0" err="1">
                <a:solidFill>
                  <a:schemeClr val="bg1"/>
                </a:solidFill>
              </a:rPr>
              <a:t>heures</a:t>
            </a:r>
            <a:r>
              <a:rPr lang="en-US" sz="2700" dirty="0">
                <a:solidFill>
                  <a:schemeClr val="bg1"/>
                </a:solidFill>
              </a:rPr>
              <a:t> de </a:t>
            </a:r>
            <a:r>
              <a:rPr lang="en-US" sz="2700" dirty="0" err="1">
                <a:solidFill>
                  <a:schemeClr val="bg1"/>
                </a:solidFill>
              </a:rPr>
              <a:t>cours</a:t>
            </a:r>
            <a:r>
              <a:rPr lang="en-US" sz="2700" dirty="0">
                <a:solidFill>
                  <a:schemeClr val="bg1"/>
                </a:solidFill>
              </a:rPr>
              <a:t> </a:t>
            </a:r>
          </a:p>
          <a:p>
            <a:pPr marL="428625" indent="-428625">
              <a:buFont typeface="Calibri"/>
              <a:buChar char="-"/>
            </a:pPr>
            <a:r>
              <a:rPr lang="en-US" sz="2700" dirty="0" err="1">
                <a:solidFill>
                  <a:schemeClr val="bg1"/>
                </a:solidFill>
              </a:rPr>
              <a:t>Selon</a:t>
            </a:r>
            <a:r>
              <a:rPr lang="en-US" sz="2700" dirty="0">
                <a:solidFill>
                  <a:schemeClr val="bg1"/>
                </a:solidFill>
              </a:rPr>
              <a:t> la </a:t>
            </a:r>
            <a:r>
              <a:rPr lang="en-US" sz="2700" dirty="0" err="1">
                <a:solidFill>
                  <a:schemeClr val="bg1"/>
                </a:solidFill>
              </a:rPr>
              <a:t>disponibilité</a:t>
            </a:r>
            <a:r>
              <a:rPr lang="en-US" sz="2700" dirty="0">
                <a:solidFill>
                  <a:schemeClr val="bg1"/>
                </a:solidFill>
              </a:rPr>
              <a:t> du </a:t>
            </a:r>
            <a:r>
              <a:rPr lang="en-US" sz="2700" dirty="0" err="1">
                <a:solidFill>
                  <a:schemeClr val="bg1"/>
                </a:solidFill>
              </a:rPr>
              <a:t>ou</a:t>
            </a:r>
            <a:r>
              <a:rPr lang="en-US" sz="2700" dirty="0">
                <a:solidFill>
                  <a:schemeClr val="bg1"/>
                </a:solidFill>
              </a:rPr>
              <a:t> des </a:t>
            </a:r>
            <a:r>
              <a:rPr lang="en-US" sz="2700" dirty="0" err="1">
                <a:solidFill>
                  <a:schemeClr val="bg1"/>
                </a:solidFill>
              </a:rPr>
              <a:t>professeurs</a:t>
            </a:r>
            <a:r>
              <a:rPr lang="en-US" sz="2700" dirty="0">
                <a:solidFill>
                  <a:schemeClr val="bg1"/>
                </a:solidFill>
              </a:rPr>
              <a:t> </a:t>
            </a:r>
            <a:r>
              <a:rPr lang="en-US" sz="2700" dirty="0" err="1">
                <a:solidFill>
                  <a:schemeClr val="bg1"/>
                </a:solidFill>
              </a:rPr>
              <a:t>volontaires</a:t>
            </a:r>
            <a:r>
              <a:rPr lang="en-US" sz="27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057385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ZoneTexte 2"/>
          <p:cNvSpPr txBox="1"/>
          <p:nvPr/>
        </p:nvSpPr>
        <p:spPr>
          <a:xfrm>
            <a:off x="3645547" y="2472728"/>
            <a:ext cx="10988042" cy="5730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68579" tIns="68580" rIns="68579" bIns="68580" anchor="t">
            <a:spAutoFit/>
          </a:bodyPr>
          <a:lstStyle/>
          <a:p>
            <a:pPr algn="just">
              <a:buSzPct val="100000"/>
              <a:defRPr sz="2200"/>
            </a:pPr>
            <a:endParaRPr lang="fr-FR" sz="3300" dirty="0">
              <a:latin typeface="Times New Roman"/>
            </a:endParaRPr>
          </a:p>
          <a:p>
            <a:pPr>
              <a:buFont typeface="Symbol"/>
              <a:buChar char="•"/>
              <a:defRPr sz="2200"/>
            </a:pPr>
            <a:r>
              <a:rPr lang="fr-FR" sz="3300" dirty="0">
                <a:latin typeface="Times New Roman"/>
              </a:rPr>
              <a:t>Deuxième quinzaine de septembre : Tests de positionnement</a:t>
            </a:r>
          </a:p>
          <a:p>
            <a:pPr>
              <a:defRPr sz="2200"/>
            </a:pPr>
            <a:endParaRPr lang="fr-FR" sz="3300" dirty="0">
              <a:latin typeface="Times New Roman"/>
            </a:endParaRPr>
          </a:p>
          <a:p>
            <a:pPr>
              <a:buFont typeface="Symbol"/>
              <a:buChar char="•"/>
              <a:defRPr sz="2200"/>
            </a:pPr>
            <a:r>
              <a:rPr lang="fr-FR" sz="3300" dirty="0">
                <a:latin typeface="Times New Roman"/>
              </a:rPr>
              <a:t>Vendredi 18 septembre : journée d’intégration</a:t>
            </a:r>
          </a:p>
          <a:p>
            <a:pPr>
              <a:buFont typeface="Symbol"/>
              <a:buChar char="•"/>
              <a:defRPr sz="2200"/>
            </a:pPr>
            <a:endParaRPr lang="fr-FR" sz="3300" dirty="0">
              <a:latin typeface="Times New Roman"/>
            </a:endParaRPr>
          </a:p>
          <a:p>
            <a:pPr>
              <a:buFont typeface="Symbol"/>
              <a:buChar char="•"/>
              <a:defRPr sz="2200"/>
            </a:pPr>
            <a:r>
              <a:rPr lang="fr-FR" sz="3300" dirty="0">
                <a:latin typeface="Times New Roman"/>
              </a:rPr>
              <a:t>Mercredi 30 septembre à 8h00 : Messe de rentrée.</a:t>
            </a:r>
          </a:p>
          <a:p>
            <a:pPr>
              <a:buFont typeface="Symbol"/>
              <a:buChar char="•"/>
              <a:defRPr sz="2200"/>
            </a:pPr>
            <a:endParaRPr lang="fr-FR" sz="3300" baseline="30000" dirty="0">
              <a:latin typeface="Times New Roman"/>
            </a:endParaRPr>
          </a:p>
          <a:p>
            <a:pPr>
              <a:buFont typeface="Symbol"/>
              <a:buChar char="•"/>
              <a:defRPr sz="2200"/>
            </a:pPr>
            <a:r>
              <a:rPr lang="fr-FR" sz="3300" dirty="0">
                <a:latin typeface="Times New Roman"/>
              </a:rPr>
              <a:t> Rencontre </a:t>
            </a:r>
            <a:r>
              <a:rPr lang="fr-FR" sz="3300" u="sng" dirty="0">
                <a:latin typeface="Times New Roman"/>
              </a:rPr>
              <a:t>individuelle</a:t>
            </a:r>
            <a:r>
              <a:rPr lang="fr-FR" sz="3300" dirty="0">
                <a:latin typeface="Times New Roman"/>
              </a:rPr>
              <a:t> parents-professeurs, de 17h15 à 20h15 sont programmées : le lundi 18 janvier 2026</a:t>
            </a:r>
          </a:p>
          <a:p>
            <a:pPr algn="just">
              <a:buFont typeface="Wingdings"/>
              <a:buChar char="•"/>
              <a:defRPr sz="2200"/>
            </a:pPr>
            <a:endParaRPr lang="fr-FR" sz="3300" b="1" dirty="0">
              <a:latin typeface="Times New Roman"/>
            </a:endParaRPr>
          </a:p>
          <a:p>
            <a:pPr marL="428625" indent="-428625">
              <a:lnSpc>
                <a:spcPct val="150000"/>
              </a:lnSpc>
              <a:buSzPct val="100000"/>
              <a:buChar char="-"/>
              <a:defRPr sz="2200"/>
            </a:pPr>
            <a:endParaRPr lang="fr-FR" sz="3300" dirty="0">
              <a:solidFill>
                <a:srgbClr val="FF0000"/>
              </a:solidFill>
            </a:endParaRPr>
          </a:p>
        </p:txBody>
      </p:sp>
      <p:sp>
        <p:nvSpPr>
          <p:cNvPr id="192" name="ZoneTexte 1"/>
          <p:cNvSpPr txBox="1"/>
          <p:nvPr/>
        </p:nvSpPr>
        <p:spPr>
          <a:xfrm>
            <a:off x="3488056" y="866775"/>
            <a:ext cx="11311892" cy="715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68579" tIns="68580" rIns="68579" bIns="68580" anchor="t">
            <a:spAutoFit/>
          </a:bodyPr>
          <a:lstStyle>
            <a:lvl1pPr algn="ctr">
              <a:defRPr sz="2500" b="1">
                <a:solidFill>
                  <a:srgbClr val="92D050"/>
                </a:solidFill>
              </a:defRPr>
            </a:lvl1pPr>
          </a:lstStyle>
          <a:p>
            <a:r>
              <a:rPr sz="3750" dirty="0">
                <a:solidFill>
                  <a:srgbClr val="0070C0"/>
                </a:solidFill>
                <a:latin typeface="Times New Roman"/>
              </a:rPr>
              <a:t>- DATES A RETENIR -</a:t>
            </a:r>
          </a:p>
        </p:txBody>
      </p:sp>
    </p:spTree>
    <p:extLst>
      <p:ext uri="{BB962C8B-B14F-4D97-AF65-F5344CB8AC3E}">
        <p14:creationId xmlns:p14="http://schemas.microsoft.com/office/powerpoint/2010/main" val="1595231732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A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CA0D8B-BADC-FB4E-9611-8097776CA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E2635F7-5B08-4514-9CCE-BE7D60831CEB}"/>
              </a:ext>
            </a:extLst>
          </p:cNvPr>
          <p:cNvSpPr/>
          <p:nvPr/>
        </p:nvSpPr>
        <p:spPr>
          <a:xfrm>
            <a:off x="5562600" y="-3227446"/>
            <a:ext cx="15346734" cy="16741892"/>
          </a:xfrm>
          <a:custGeom>
            <a:avLst/>
            <a:gdLst/>
            <a:ahLst/>
            <a:cxnLst/>
            <a:rect l="l" t="t" r="r" b="b"/>
            <a:pathLst>
              <a:path w="15346734" h="16741892">
                <a:moveTo>
                  <a:pt x="0" y="0"/>
                </a:moveTo>
                <a:lnTo>
                  <a:pt x="15346735" y="0"/>
                </a:lnTo>
                <a:lnTo>
                  <a:pt x="15346735" y="16741892"/>
                </a:lnTo>
                <a:lnTo>
                  <a:pt x="0" y="167418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EB883EA3-4B7B-1A93-0982-5707C3BCC531}"/>
              </a:ext>
            </a:extLst>
          </p:cNvPr>
          <p:cNvGrpSpPr/>
          <p:nvPr/>
        </p:nvGrpSpPr>
        <p:grpSpPr>
          <a:xfrm>
            <a:off x="15637453" y="8361181"/>
            <a:ext cx="2441996" cy="1374538"/>
            <a:chOff x="0" y="0"/>
            <a:chExt cx="3255995" cy="1832717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F7BB363E-712A-DCE8-465D-2C4ACF5233EC}"/>
                </a:ext>
              </a:extLst>
            </p:cNvPr>
            <p:cNvSpPr/>
            <p:nvPr/>
          </p:nvSpPr>
          <p:spPr>
            <a:xfrm>
              <a:off x="0" y="0"/>
              <a:ext cx="3255995" cy="1356665"/>
            </a:xfrm>
            <a:custGeom>
              <a:avLst/>
              <a:gdLst/>
              <a:ahLst/>
              <a:cxnLst/>
              <a:rect l="l" t="t" r="r" b="b"/>
              <a:pathLst>
                <a:path w="3255995" h="1356665">
                  <a:moveTo>
                    <a:pt x="0" y="0"/>
                  </a:moveTo>
                  <a:lnTo>
                    <a:pt x="3255995" y="0"/>
                  </a:lnTo>
                  <a:lnTo>
                    <a:pt x="3255995" y="1356665"/>
                  </a:lnTo>
                  <a:lnTo>
                    <a:pt x="0" y="13566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AutoShape 11">
              <a:extLst>
                <a:ext uri="{FF2B5EF4-FFF2-40B4-BE49-F238E27FC236}">
                  <a16:creationId xmlns:a16="http://schemas.microsoft.com/office/drawing/2014/main" id="{339CF215-35E3-8CD5-5EF1-E4186A409B11}"/>
                </a:ext>
              </a:extLst>
            </p:cNvPr>
            <p:cNvSpPr/>
            <p:nvPr/>
          </p:nvSpPr>
          <p:spPr>
            <a:xfrm flipV="1">
              <a:off x="42931" y="1232994"/>
              <a:ext cx="611680" cy="0"/>
            </a:xfrm>
            <a:prstGeom prst="line">
              <a:avLst/>
            </a:prstGeom>
            <a:ln w="15928" cap="rnd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AutoShape 12">
              <a:extLst>
                <a:ext uri="{FF2B5EF4-FFF2-40B4-BE49-F238E27FC236}">
                  <a16:creationId xmlns:a16="http://schemas.microsoft.com/office/drawing/2014/main" id="{2D2CD78C-933E-6034-AC5E-E39144152859}"/>
                </a:ext>
              </a:extLst>
            </p:cNvPr>
            <p:cNvSpPr/>
            <p:nvPr/>
          </p:nvSpPr>
          <p:spPr>
            <a:xfrm>
              <a:off x="912805" y="1232994"/>
              <a:ext cx="2297851" cy="0"/>
            </a:xfrm>
            <a:prstGeom prst="line">
              <a:avLst/>
            </a:prstGeom>
            <a:ln w="15928" cap="rnd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BCD4B00E-DC53-D16E-D4CC-CF221CAD3EEC}"/>
                </a:ext>
              </a:extLst>
            </p:cNvPr>
            <p:cNvSpPr txBox="1"/>
            <p:nvPr/>
          </p:nvSpPr>
          <p:spPr>
            <a:xfrm>
              <a:off x="2260659" y="1166319"/>
              <a:ext cx="949996" cy="6663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32"/>
                </a:lnSpc>
                <a:spcBef>
                  <a:spcPct val="0"/>
                </a:spcBef>
              </a:pPr>
              <a:r>
                <a:rPr lang="en-US" sz="2952" spc="5">
                  <a:solidFill>
                    <a:srgbClr val="FFFFFF"/>
                  </a:solidFill>
                  <a:latin typeface="Indivisa Display Sans"/>
                  <a:ea typeface="Indivisa Display Sans"/>
                  <a:cs typeface="Indivisa Display Sans"/>
                  <a:sym typeface="Indivisa Display Sans"/>
                </a:rPr>
                <a:t>Lille</a:t>
              </a: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256F29DA-485C-866B-1340-9C0B655CBC8A}"/>
              </a:ext>
            </a:extLst>
          </p:cNvPr>
          <p:cNvSpPr txBox="1"/>
          <p:nvPr/>
        </p:nvSpPr>
        <p:spPr>
          <a:xfrm>
            <a:off x="8001000" y="943104"/>
            <a:ext cx="363984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  <a:latin typeface="Times New Roman"/>
              </a:rPr>
              <a:t>- DATES A RETENIR -</a:t>
            </a:r>
          </a:p>
          <a:p>
            <a:endParaRPr lang="fr-FR" sz="2800" dirty="0">
              <a:solidFill>
                <a:schemeClr val="bg1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37FF855-97B2-5216-BA4A-392D6FD83CB6}"/>
              </a:ext>
            </a:extLst>
          </p:cNvPr>
          <p:cNvSpPr txBox="1"/>
          <p:nvPr/>
        </p:nvSpPr>
        <p:spPr>
          <a:xfrm>
            <a:off x="3124200" y="1795187"/>
            <a:ext cx="12557077" cy="7207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SzPct val="100000"/>
              <a:defRPr sz="2200"/>
            </a:pPr>
            <a:endParaRPr lang="fr-FR" sz="3300" dirty="0">
              <a:solidFill>
                <a:schemeClr val="bg1"/>
              </a:solidFill>
              <a:latin typeface="Times New Roman"/>
            </a:endParaRPr>
          </a:p>
          <a:p>
            <a:pPr>
              <a:defRPr sz="2200"/>
            </a:pPr>
            <a:r>
              <a:rPr lang="fr-FR" sz="3300" dirty="0">
                <a:solidFill>
                  <a:schemeClr val="bg1"/>
                </a:solidFill>
                <a:latin typeface="Times New Roman"/>
              </a:rPr>
              <a:t>27 janvier : 1</a:t>
            </a:r>
            <a:r>
              <a:rPr lang="fr-FR" sz="3300" baseline="30000" dirty="0">
                <a:solidFill>
                  <a:schemeClr val="bg1"/>
                </a:solidFill>
                <a:latin typeface="Times New Roman"/>
              </a:rPr>
              <a:t>er</a:t>
            </a:r>
            <a:r>
              <a:rPr lang="fr-FR" sz="3300" dirty="0">
                <a:solidFill>
                  <a:schemeClr val="bg1"/>
                </a:solidFill>
                <a:latin typeface="Times New Roman"/>
              </a:rPr>
              <a:t> jour des Epreuves communes : Français et 	Technologie </a:t>
            </a:r>
          </a:p>
          <a:p>
            <a:pPr>
              <a:defRPr sz="2200"/>
            </a:pPr>
            <a:endParaRPr lang="fr-FR" sz="3300" dirty="0">
              <a:solidFill>
                <a:schemeClr val="bg1"/>
              </a:solidFill>
              <a:latin typeface="Times New Roman"/>
            </a:endParaRPr>
          </a:p>
          <a:p>
            <a:pPr>
              <a:defRPr sz="2200"/>
            </a:pPr>
            <a:r>
              <a:rPr lang="fr-FR" sz="3300" dirty="0">
                <a:solidFill>
                  <a:schemeClr val="bg1"/>
                </a:solidFill>
                <a:latin typeface="Times New Roman"/>
              </a:rPr>
              <a:t>3 février : 2</a:t>
            </a:r>
            <a:r>
              <a:rPr lang="fr-FR" sz="3300" baseline="30000" dirty="0">
                <a:solidFill>
                  <a:schemeClr val="bg1"/>
                </a:solidFill>
                <a:latin typeface="Times New Roman"/>
              </a:rPr>
              <a:t>ème</a:t>
            </a:r>
            <a:r>
              <a:rPr lang="fr-FR" sz="3300" dirty="0">
                <a:solidFill>
                  <a:schemeClr val="bg1"/>
                </a:solidFill>
                <a:latin typeface="Times New Roman"/>
              </a:rPr>
              <a:t> jour des Epreuves communes : Maths et  Histoire Géo</a:t>
            </a:r>
          </a:p>
          <a:p>
            <a:pPr>
              <a:buFont typeface="Symbol"/>
              <a:buChar char="•"/>
              <a:defRPr sz="2200"/>
            </a:pPr>
            <a:endParaRPr lang="fr-FR" sz="3300" dirty="0">
              <a:solidFill>
                <a:schemeClr val="bg1"/>
              </a:solidFill>
              <a:latin typeface="Times New Roman"/>
            </a:endParaRPr>
          </a:p>
          <a:p>
            <a:pPr>
              <a:defRPr sz="2200"/>
            </a:pPr>
            <a:r>
              <a:rPr lang="fr-FR" sz="3300" dirty="0">
                <a:solidFill>
                  <a:schemeClr val="bg1"/>
                </a:solidFill>
                <a:latin typeface="Times New Roman"/>
              </a:rPr>
              <a:t>10, 11 et 12 mai : Brevet Blanc</a:t>
            </a:r>
          </a:p>
          <a:p>
            <a:pPr>
              <a:defRPr sz="2200"/>
            </a:pPr>
            <a:endParaRPr lang="fr-FR" sz="3300" dirty="0">
              <a:solidFill>
                <a:schemeClr val="bg1"/>
              </a:solidFill>
              <a:latin typeface="Times New Roman"/>
            </a:endParaRPr>
          </a:p>
          <a:p>
            <a:pPr>
              <a:defRPr sz="2200"/>
            </a:pPr>
            <a:r>
              <a:rPr lang="fr-FR" sz="3300" dirty="0">
                <a:solidFill>
                  <a:schemeClr val="bg1"/>
                </a:solidFill>
                <a:latin typeface="Times New Roman"/>
              </a:rPr>
              <a:t>Le voyage en Lozère la semaine du 13 au 18 juin</a:t>
            </a:r>
          </a:p>
          <a:p>
            <a:pPr>
              <a:defRPr sz="2200"/>
            </a:pPr>
            <a:endParaRPr lang="fr-FR" sz="3300" dirty="0">
              <a:solidFill>
                <a:schemeClr val="bg1"/>
              </a:solidFill>
              <a:latin typeface="Times New Roman"/>
            </a:endParaRPr>
          </a:p>
          <a:p>
            <a:pPr>
              <a:defRPr sz="2200"/>
            </a:pPr>
            <a:r>
              <a:rPr lang="fr-FR" sz="3300" dirty="0">
                <a:solidFill>
                  <a:schemeClr val="bg1"/>
                </a:solidFill>
                <a:latin typeface="Times New Roman"/>
              </a:rPr>
              <a:t>Le possible voyage en Bretagne la même semaine.</a:t>
            </a:r>
          </a:p>
          <a:p>
            <a:pPr>
              <a:buFont typeface="Symbol"/>
              <a:buChar char="•"/>
              <a:defRPr sz="2200"/>
            </a:pPr>
            <a:endParaRPr lang="fr-FR" sz="3300" baseline="30000" dirty="0">
              <a:solidFill>
                <a:schemeClr val="bg1"/>
              </a:solidFill>
              <a:latin typeface="Times New Roman"/>
            </a:endParaRPr>
          </a:p>
          <a:p>
            <a:pPr>
              <a:defRPr sz="2200"/>
            </a:pPr>
            <a:endParaRPr lang="fr-FR" sz="3300" dirty="0">
              <a:solidFill>
                <a:schemeClr val="bg1"/>
              </a:solidFill>
              <a:latin typeface="Times New Roman"/>
            </a:endParaRPr>
          </a:p>
          <a:p>
            <a:pPr algn="just">
              <a:buFont typeface="Wingdings"/>
              <a:buChar char="•"/>
              <a:defRPr sz="2200"/>
            </a:pPr>
            <a:endParaRPr lang="fr-FR" sz="3300" b="1" dirty="0">
              <a:solidFill>
                <a:schemeClr val="bg1"/>
              </a:solidFill>
              <a:latin typeface="Times New Roman"/>
            </a:endParaRPr>
          </a:p>
          <a:p>
            <a:pPr marL="428625" indent="-428625">
              <a:lnSpc>
                <a:spcPct val="150000"/>
              </a:lnSpc>
              <a:buSzPct val="100000"/>
              <a:buChar char="-"/>
              <a:defRPr sz="2200"/>
            </a:pPr>
            <a:endParaRPr lang="fr-FR" sz="3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3802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633F0-DF6B-70CD-EE5D-B8D0FB178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ZoneTexte 1">
            <a:extLst>
              <a:ext uri="{FF2B5EF4-FFF2-40B4-BE49-F238E27FC236}">
                <a16:creationId xmlns:a16="http://schemas.microsoft.com/office/drawing/2014/main" id="{D760D706-8A6A-DCAB-0FAE-FF2A892088F1}"/>
              </a:ext>
            </a:extLst>
          </p:cNvPr>
          <p:cNvSpPr txBox="1"/>
          <p:nvPr/>
        </p:nvSpPr>
        <p:spPr>
          <a:xfrm>
            <a:off x="2559417" y="900366"/>
            <a:ext cx="13253601" cy="23544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68579" tIns="68580" rIns="68579" bIns="68580" anchor="t">
            <a:spAutoFit/>
          </a:bodyPr>
          <a:lstStyle/>
          <a:p>
            <a:pPr algn="ctr">
              <a:defRPr sz="2400"/>
            </a:pPr>
            <a:r>
              <a:rPr lang="fr-FR" sz="3600" dirty="0">
                <a:latin typeface="Trebuchet MS"/>
              </a:rPr>
              <a:t>Passeports d’éducation :</a:t>
            </a:r>
            <a:endParaRPr lang="en-US" sz="3600" dirty="0">
              <a:latin typeface="Trebuchet MS"/>
              <a:ea typeface="Trebuchet MS"/>
              <a:cs typeface="Trebuchet MS"/>
            </a:endParaRPr>
          </a:p>
          <a:p>
            <a:pPr>
              <a:defRPr sz="2400"/>
            </a:pPr>
            <a:endParaRPr lang="fr-FR" sz="36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algn="ctr">
              <a:defRPr sz="2400"/>
            </a:pPr>
            <a:r>
              <a:rPr lang="fr-FR" sz="3600" dirty="0" err="1">
                <a:latin typeface="Trebuchet MS"/>
                <a:ea typeface="Trebuchet MS"/>
                <a:cs typeface="Trebuchet MS"/>
                <a:sym typeface="Trebuchet MS"/>
              </a:rPr>
              <a:t>EducFi</a:t>
            </a:r>
            <a:r>
              <a:rPr lang="fr-FR" sz="3600" dirty="0">
                <a:latin typeface="Trebuchet MS"/>
                <a:ea typeface="Trebuchet MS"/>
                <a:cs typeface="Trebuchet MS"/>
                <a:sym typeface="Trebuchet MS"/>
              </a:rPr>
              <a:t> et sensibilisation à l’IA</a:t>
            </a:r>
            <a:endParaRPr sz="3600" dirty="0">
              <a:latin typeface="Trebuchet MS"/>
              <a:ea typeface="Trebuchet MS"/>
              <a:cs typeface="Trebuchet MS"/>
            </a:endParaRPr>
          </a:p>
          <a:p>
            <a:pPr>
              <a:defRPr sz="2400"/>
            </a:pPr>
            <a:endParaRPr sz="3600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41EE131-E09E-DCD8-5969-7A4D8C3CC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8945" y="3770403"/>
            <a:ext cx="5363369" cy="371349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EEF1EA0-FF25-1A4F-11A7-DF803C46BB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4325" y="3770403"/>
            <a:ext cx="5858693" cy="3679545"/>
          </a:xfrm>
          <a:prstGeom prst="rect">
            <a:avLst/>
          </a:prstGeom>
        </p:spPr>
      </p:pic>
      <p:sp>
        <p:nvSpPr>
          <p:cNvPr id="11" name="Freeform 2">
            <a:extLst>
              <a:ext uri="{FF2B5EF4-FFF2-40B4-BE49-F238E27FC236}">
                <a16:creationId xmlns:a16="http://schemas.microsoft.com/office/drawing/2014/main" id="{4E5377CE-74C6-E7D0-3B93-66D36D6FE8FE}"/>
              </a:ext>
            </a:extLst>
          </p:cNvPr>
          <p:cNvSpPr/>
          <p:nvPr/>
        </p:nvSpPr>
        <p:spPr>
          <a:xfrm>
            <a:off x="6059857" y="-2163033"/>
            <a:ext cx="14282004" cy="15580368"/>
          </a:xfrm>
          <a:custGeom>
            <a:avLst/>
            <a:gdLst/>
            <a:ahLst/>
            <a:cxnLst/>
            <a:rect l="l" t="t" r="r" b="b"/>
            <a:pathLst>
              <a:path w="14282004" h="15580368">
                <a:moveTo>
                  <a:pt x="0" y="0"/>
                </a:moveTo>
                <a:lnTo>
                  <a:pt x="14282004" y="0"/>
                </a:lnTo>
                <a:lnTo>
                  <a:pt x="14282004" y="15580368"/>
                </a:lnTo>
                <a:lnTo>
                  <a:pt x="0" y="15580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6000"/>
            </a:blip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838464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773</Words>
  <Application>Microsoft Office PowerPoint</Application>
  <PresentationFormat>Personnalisé</PresentationFormat>
  <Paragraphs>138</Paragraphs>
  <Slides>21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34" baseType="lpstr">
      <vt:lpstr>Calibri</vt:lpstr>
      <vt:lpstr>Times New Roman</vt:lpstr>
      <vt:lpstr>Wingdings</vt:lpstr>
      <vt:lpstr>Segoe UI</vt:lpstr>
      <vt:lpstr>Symbol</vt:lpstr>
      <vt:lpstr>Arial</vt:lpstr>
      <vt:lpstr>Century Gothic</vt:lpstr>
      <vt:lpstr>Trebuchet MS</vt:lpstr>
      <vt:lpstr>Indivisa Display Serif</vt:lpstr>
      <vt:lpstr>Indivisa Display Serif Heavy</vt:lpstr>
      <vt:lpstr>Aptos</vt:lpstr>
      <vt:lpstr>Indivisa Display Sans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SALLE LILLE</dc:title>
  <dc:creator>Benoit FRAZIER</dc:creator>
  <cp:lastModifiedBy>Benoit Frazier</cp:lastModifiedBy>
  <cp:revision>6</cp:revision>
  <dcterms:created xsi:type="dcterms:W3CDTF">2006-08-16T00:00:00Z</dcterms:created>
  <dcterms:modified xsi:type="dcterms:W3CDTF">2026-09-15T19:54:10Z</dcterms:modified>
  <dc:identifier>DAHBARbcZlU</dc:identifier>
</cp:coreProperties>
</file>