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2" r:id="rId2"/>
    <p:sldId id="329" r:id="rId3"/>
    <p:sldId id="330" r:id="rId4"/>
    <p:sldId id="331" r:id="rId5"/>
    <p:sldId id="335" r:id="rId6"/>
    <p:sldId id="332" r:id="rId7"/>
    <p:sldId id="352" r:id="rId8"/>
    <p:sldId id="373" r:id="rId9"/>
    <p:sldId id="374" r:id="rId10"/>
    <p:sldId id="371" r:id="rId11"/>
    <p:sldId id="372" r:id="rId12"/>
    <p:sldId id="405" r:id="rId13"/>
    <p:sldId id="406" r:id="rId14"/>
    <p:sldId id="370" r:id="rId15"/>
    <p:sldId id="327" r:id="rId16"/>
    <p:sldId id="403" r:id="rId17"/>
    <p:sldId id="381" r:id="rId18"/>
    <p:sldId id="375" r:id="rId19"/>
    <p:sldId id="302" r:id="rId20"/>
    <p:sldId id="368" r:id="rId21"/>
    <p:sldId id="316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08T11:14:59.9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5689 7170 16383 0 0,'6'0'0'0'0,"2"0"0"0"0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AE2AB-A1B0-491E-A3D1-79C67DF7B6F5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0ADCD-52AC-4FFB-9352-05760C47E2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9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6672C5-CE41-488B-B34E-A8A4359D5BD3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700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Souhait de rencontre de chacun, comme déjà fait avec le conseil collège – 30 minutes – rdv auprès de Sonia à partir du 18 septembre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6672C5-CE41-488B-B34E-A8A4359D5BD3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0010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Fonctionnement des autorisations, talons rendus directement en vie scolaire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6672C5-CE41-488B-B34E-A8A4359D5BD3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2737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5FDF5-1F48-25CA-917B-8C19B126C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>
            <a:extLst>
              <a:ext uri="{FF2B5EF4-FFF2-40B4-BE49-F238E27FC236}">
                <a16:creationId xmlns:a16="http://schemas.microsoft.com/office/drawing/2014/main" id="{3F5FC7AD-EFF8-7C6C-567F-9DFCB2C2F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>
            <a:extLst>
              <a:ext uri="{FF2B5EF4-FFF2-40B4-BE49-F238E27FC236}">
                <a16:creationId xmlns:a16="http://schemas.microsoft.com/office/drawing/2014/main" id="{F75F14B9-F6A8-C3A5-AD79-A5EB70920DC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PG</a:t>
            </a:r>
          </a:p>
        </p:txBody>
      </p:sp>
    </p:spTree>
    <p:extLst>
      <p:ext uri="{BB962C8B-B14F-4D97-AF65-F5344CB8AC3E}">
        <p14:creationId xmlns:p14="http://schemas.microsoft.com/office/powerpoint/2010/main" val="4118228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2BB7A-396F-CE74-A997-51EBC88A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>
            <a:extLst>
              <a:ext uri="{FF2B5EF4-FFF2-40B4-BE49-F238E27FC236}">
                <a16:creationId xmlns:a16="http://schemas.microsoft.com/office/drawing/2014/main" id="{5425B850-C63F-A115-1C3B-E579F74AC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>
            <a:extLst>
              <a:ext uri="{FF2B5EF4-FFF2-40B4-BE49-F238E27FC236}">
                <a16:creationId xmlns:a16="http://schemas.microsoft.com/office/drawing/2014/main" id="{2CB0D1CB-3C53-141C-6E0F-9FC7CC10899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LD/JYG + CC (sens signature)</a:t>
            </a:r>
          </a:p>
        </p:txBody>
      </p:sp>
    </p:spTree>
    <p:extLst>
      <p:ext uri="{BB962C8B-B14F-4D97-AF65-F5344CB8AC3E}">
        <p14:creationId xmlns:p14="http://schemas.microsoft.com/office/powerpoint/2010/main" val="280896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5C090-7DF8-6DC9-C898-4924B065B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79C6CD5-978B-22F0-877C-CEA60C181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A21BA5-C3EA-FF61-BFAF-F02FB18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EE9BD4-A8C0-0E05-2F93-6D9CC88C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978768-751C-0FD8-184A-484E0A30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27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A09598-1D94-B91F-B894-D6D5225C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24927C0-19E1-BAEB-E797-170E95525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3FF05F-81DE-AB43-CD40-D930660F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BD6696-DFF8-466E-FB8E-0BD2F59F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324C6D-CD10-D948-CF10-D6F8BD95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19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6A38048-8F90-9152-9F66-CBA6D6E77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0A107D7-6378-B57D-CC1C-6A556ACA96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02BC0-3EAF-64D2-7706-1F8F18D52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D1B1E7-AE70-804B-1BFE-71FABD5E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214D18-E8D1-A1B2-038F-3B7193794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7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F55DA-BE17-D890-DE36-87800FF5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24F39B-4B3A-7ED7-01B3-3455262B6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CEFA9E-C04C-34F4-20A0-CB7AC1AE3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588824-6418-9E16-13CD-2F2EAB601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4CFC4B-355F-86C5-EA0A-9A118F34E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4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BCBE6-1B06-B873-B9E3-4FCD14341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9043F3-F726-DD31-639B-EBA7D4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DAF7EE-66BC-08D4-D504-2542948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04AC91-4CB0-966E-42DE-D44C1D4DD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908E41-64A8-2B1F-6521-50E0336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776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1C825D-7BA7-A465-E07A-23D9F2D9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0D827D-6857-58F9-6916-4BDBA51FD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C581A2-9B7F-4DB8-20DA-9DB4719EA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B93CE8-DFED-F67A-A8A3-8B1169B0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69DDB4-7C43-5AC0-F43A-7F52354D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A1E4FB-C741-3686-4DF2-B77CB7B03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6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1C8B-84F5-25A6-E7D5-E600DC59D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456F44-6BF8-B756-4CEC-F869709F3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5259B6-65F9-233F-D133-B677B3668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510A67-A436-5A11-FACB-41AFA93D7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791192E-4164-876C-E472-3C95B799A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6DB6E1B-DE25-D0F5-2269-7BE283367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F07D843-3A84-C918-AA2F-9EA781C3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6B3D511-E3A8-65C6-7246-6AEC57F4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603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F7795-3840-4B16-2F7F-EC888234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BC5D59A-5E11-30B4-C9CE-A3786413D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D61DD0-0A82-70A1-A7CA-A6AC0C13B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740259-825A-8B50-13E8-2FD50B06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29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99B56F9-DFF9-1584-746F-5387B89A1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98EA715-FD2A-8F89-BD8A-E83B8DA8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1DE1E9-5B6B-1F0B-F394-EEA035975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84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150D5-B6F4-959A-C85D-1029E4D91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2F3CA8-0984-263C-F46E-AF1BC9E44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362C2E-7670-A677-1B70-F6885F024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5956D5-1EA2-2BEC-0E34-73BC56320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9C1AFA1-0F89-63F6-683A-36CC83AB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75E194-CBF0-16FA-6579-50A204F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592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94FBD7-DAC2-D565-E9C9-71E6D90C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9F170AF-0229-7D68-DB65-AD5BD2E8C8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66B731-56E3-8D92-202D-12A7C4DD5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3F2AF6-64C9-0E93-19DE-8B366D561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A0B579-3752-2D4D-F540-6A82DEC5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018FA5-5E4D-8C4A-E971-08B216BD1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44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042D1D-4071-2BE7-3F73-464D491B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C26078-5094-C991-A997-279A9DB5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66E429-1600-F6EB-2457-3E319F17F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860C1-D33A-433A-AB71-F0B556593F5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687C60-B0B0-6162-FDA3-1E8247D6F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B0B834-6711-840F-83BB-DE4CF2464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692C-E52D-4AFD-B56B-B597E8DCE6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41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customXml" Target="../ink/ink1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ZoneTexte 1">
            <a:extLst>
              <a:ext uri="{FF2B5EF4-FFF2-40B4-BE49-F238E27FC236}">
                <a16:creationId xmlns:a16="http://schemas.microsoft.com/office/drawing/2014/main" id="{3B9C21DB-B275-5D22-9BC4-99DCE6693081}"/>
              </a:ext>
            </a:extLst>
          </p:cNvPr>
          <p:cNvSpPr txBox="1">
            <a:spLocks noChangeArrowheads="1"/>
          </p:cNvSpPr>
          <p:nvPr/>
        </p:nvSpPr>
        <p:spPr bwMode="auto">
          <a:xfrm rot="1714661">
            <a:off x="7458459" y="1065486"/>
            <a:ext cx="3287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600" b="1">
                <a:solidFill>
                  <a:srgbClr val="FF6600"/>
                </a:solidFill>
                <a:latin typeface="Segoe Script" panose="030B0504020000000003" pitchFamily="66" charset="0"/>
                <a:ea typeface="MS PGothic" panose="020B0600070205080204" pitchFamily="34" charset="-128"/>
              </a:rPr>
              <a:t>Bienvenue !</a:t>
            </a:r>
          </a:p>
        </p:txBody>
      </p:sp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8" y="5433674"/>
            <a:ext cx="190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1FF6BD-DED2-CE42-0994-ECF165507AC4}"/>
              </a:ext>
            </a:extLst>
          </p:cNvPr>
          <p:cNvSpPr txBox="1"/>
          <p:nvPr/>
        </p:nvSpPr>
        <p:spPr>
          <a:xfrm>
            <a:off x="1690279" y="716471"/>
            <a:ext cx="5688632" cy="140038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fr-FR" sz="3500" b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RENTREE des CLASSES</a:t>
            </a:r>
          </a:p>
          <a:p>
            <a:pPr algn="ctr"/>
            <a:endParaRPr lang="fr-FR" sz="2500" b="1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500" b="1" i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Mardi 1er septembre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8CB6CC2-B7E2-DD22-E33D-FBD4A5621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86" y="2164820"/>
            <a:ext cx="11831701" cy="3391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9415" y="718959"/>
            <a:ext cx="5901248" cy="5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None/>
            </a:pPr>
            <a:r>
              <a:rPr lang="fr-FR" altLang="fr-F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fr-FR" altLang="fr-F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2 au 5 septembre : photos de classe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5 septembre : rendre les documents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5 septembre : faire signer les carnets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7 septembre : réunion numérique pour les nouveaux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17 septembre : réunion de rentrée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18 septembre : journée d’intégration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Du 22 septembre au 3 octobre : campagne des candidats aux élections des délégués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3 octobre : Journée Portes Ouvertes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Du 5 au 9 octobre : élection des délégués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917" y="1007824"/>
            <a:ext cx="5901248" cy="40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None/>
            </a:pPr>
            <a:r>
              <a:rPr lang="fr-FR" altLang="fr-F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fr-FR" altLang="fr-F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 30 septembre à 8h : messe de rentrée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8 octobre : conseil mi – période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Du 17 octobre au 2 novembre : vacances de la Toussaint.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27 novembre : fin du 1</a:t>
            </a:r>
            <a:r>
              <a:rPr lang="fr-FR" altLang="fr-FR" sz="2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 trimestre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4, 7 et 8 décembre : conseils de classe 4ème</a:t>
            </a:r>
          </a:p>
          <a:p>
            <a:pPr marL="342900" indent="-342900">
              <a:buClrTx/>
            </a:pP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Tx/>
            </a:pP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6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3A446A8-49A0-85D6-0135-57FF7411A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048"/>
            <a:ext cx="12192000" cy="469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0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86310D-8F85-7E34-08C8-E0030E550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1318"/>
            <a:ext cx="12192000" cy="165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1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8" y="5433674"/>
            <a:ext cx="190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1FF6BD-DED2-CE42-0994-ECF165507AC4}"/>
              </a:ext>
            </a:extLst>
          </p:cNvPr>
          <p:cNvSpPr txBox="1"/>
          <p:nvPr/>
        </p:nvSpPr>
        <p:spPr>
          <a:xfrm>
            <a:off x="3248728" y="2413338"/>
            <a:ext cx="5688632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fr-FR" sz="6000" b="1" i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S’INFORMER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85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VIE SCOLAIRE - VIE SCOLAIRE - Lycée Vincent d'Indy">
            <a:extLst>
              <a:ext uri="{FF2B5EF4-FFF2-40B4-BE49-F238E27FC236}">
                <a16:creationId xmlns:a16="http://schemas.microsoft.com/office/drawing/2014/main" id="{02847E84-3195-A519-685C-4C2F08CFE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305" y="2021648"/>
            <a:ext cx="3384551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B0E3D680-6CDE-9224-51FC-54363414F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A4A3D49-52E5-93F0-4178-E8068395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4112" y="2178774"/>
            <a:ext cx="252070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21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5918A-032D-94A1-59F6-378388A98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3" descr="Picture 3">
            <a:extLst>
              <a:ext uri="{FF2B5EF4-FFF2-40B4-BE49-F238E27FC236}">
                <a16:creationId xmlns:a16="http://schemas.microsoft.com/office/drawing/2014/main" id="{C8E7FB79-1A5A-7952-8E39-D4A3287C7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10" y="-4507914"/>
            <a:ext cx="252071" cy="914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3" descr="Picture 3">
            <a:extLst>
              <a:ext uri="{FF2B5EF4-FFF2-40B4-BE49-F238E27FC236}">
                <a16:creationId xmlns:a16="http://schemas.microsoft.com/office/drawing/2014/main" id="{5F9F4DD4-4FDB-AD71-4C75-39B31C1AA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72922" y="2157010"/>
            <a:ext cx="252071" cy="914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Picture 2">
            <a:extLst>
              <a:ext uri="{FF2B5EF4-FFF2-40B4-BE49-F238E27FC236}">
                <a16:creationId xmlns:a16="http://schemas.microsoft.com/office/drawing/2014/main" id="{8B927B05-2027-C54C-14E3-50063DCA9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233" y="772049"/>
            <a:ext cx="3478149" cy="234657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1A763858-B420-E936-5A60-5D5F4DBF5B74}"/>
              </a:ext>
            </a:extLst>
          </p:cNvPr>
          <p:cNvSpPr txBox="1"/>
          <p:nvPr/>
        </p:nvSpPr>
        <p:spPr>
          <a:xfrm>
            <a:off x="1715107" y="3637308"/>
            <a:ext cx="5062631" cy="2765951"/>
          </a:xfrm>
          <a:prstGeom prst="roundRect">
            <a:avLst/>
          </a:prstGeom>
          <a:solidFill>
            <a:srgbClr val="2A73B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endParaRPr lang="en-US" b="1" dirty="0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endParaRPr lang="fr-FR" sz="1846" b="1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endParaRPr lang="fr-FR" sz="2400" b="1" dirty="0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r>
              <a:rPr lang="fr-FR" sz="2400" b="1" dirty="0">
                <a:solidFill>
                  <a:schemeClr val="bg1"/>
                </a:solidFill>
                <a:ea typeface="+mn-lt"/>
                <a:cs typeface="+mn-lt"/>
              </a:rPr>
              <a:t>Créer en équipe un cadre sûr et agréable pour que tous, élèves comme adultes, prennent plaisir à venir au collège !</a:t>
            </a:r>
            <a:endParaRPr lang="en-US" sz="24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7" name="Graphic 6" descr="Vivats avec un remplissage uni">
            <a:extLst>
              <a:ext uri="{FF2B5EF4-FFF2-40B4-BE49-F238E27FC236}">
                <a16:creationId xmlns:a16="http://schemas.microsoft.com/office/drawing/2014/main" id="{9464CB09-7801-19BF-3C67-AD6D023C71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9907" y="3814561"/>
            <a:ext cx="844321" cy="844062"/>
          </a:xfrm>
          <a:prstGeom prst="rect">
            <a:avLst/>
          </a:prstGeom>
        </p:spPr>
      </p:pic>
      <p:pic>
        <p:nvPicPr>
          <p:cNvPr id="9" name="Picture 8" descr="Industry Associations Have Been Busy This Spring: A Recap | MeetingsNet">
            <a:extLst>
              <a:ext uri="{FF2B5EF4-FFF2-40B4-BE49-F238E27FC236}">
                <a16:creationId xmlns:a16="http://schemas.microsoft.com/office/drawing/2014/main" id="{1A101AA9-B37F-0FC3-883B-8242414C5B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-74" r="1535"/>
          <a:stretch>
            <a:fillRect/>
          </a:stretch>
        </p:blipFill>
        <p:spPr>
          <a:xfrm>
            <a:off x="6382654" y="3745477"/>
            <a:ext cx="4281632" cy="2652116"/>
          </a:xfrm>
          <a:prstGeom prst="rect">
            <a:avLst/>
          </a:prstGeom>
          <a:ln>
            <a:noFill/>
          </a:ln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743153C-58F9-92CA-04DA-EE5709A125B3}"/>
              </a:ext>
            </a:extLst>
          </p:cNvPr>
          <p:cNvGraphicFramePr>
            <a:graphicFrameLocks noGrp="1"/>
          </p:cNvGraphicFramePr>
          <p:nvPr/>
        </p:nvGraphicFramePr>
        <p:xfrm>
          <a:off x="5262113" y="460076"/>
          <a:ext cx="6305909" cy="3901155"/>
        </p:xfrm>
        <a:graphic>
          <a:graphicData uri="http://schemas.openxmlformats.org/drawingml/2006/table">
            <a:tbl>
              <a:tblPr bandRow="1">
                <a:tableStyleId>{08FB837D-C827-4EFA-A057-4D05807E0F7C}</a:tableStyleId>
              </a:tblPr>
              <a:tblGrid>
                <a:gridCol w="6305909">
                  <a:extLst>
                    <a:ext uri="{9D8B030D-6E8A-4147-A177-3AD203B41FA5}">
                      <a16:colId xmlns:a16="http://schemas.microsoft.com/office/drawing/2014/main" val="1028095151"/>
                    </a:ext>
                  </a:extLst>
                </a:gridCol>
              </a:tblGrid>
              <a:tr h="432974">
                <a:tc>
                  <a:txBody>
                    <a:bodyPr/>
                    <a:lstStyle/>
                    <a:p>
                      <a:pPr algn="ctr"/>
                      <a:r>
                        <a:rPr lang="en-US" sz="2400" b="1" err="1">
                          <a:latin typeface="Calibri Light"/>
                        </a:rPr>
                        <a:t>Responsable</a:t>
                      </a:r>
                      <a:r>
                        <a:rPr lang="en-US" sz="2400" b="1" dirty="0">
                          <a:latin typeface="Calibri Light"/>
                        </a:rPr>
                        <a:t> Vie </a:t>
                      </a:r>
                      <a:r>
                        <a:rPr lang="en-US" sz="2400" b="1" err="1">
                          <a:latin typeface="Calibri Light"/>
                        </a:rPr>
                        <a:t>Scolaire</a:t>
                      </a:r>
                      <a:endParaRPr lang="en-US" sz="2400" b="1">
                        <a:latin typeface="Calibri Light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270870731"/>
                  </a:ext>
                </a:extLst>
              </a:tr>
              <a:tr h="43297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 err="1">
                          <a:latin typeface="Calibri Light"/>
                        </a:rPr>
                        <a:t>Mme</a:t>
                      </a:r>
                      <a:r>
                        <a:rPr lang="en-US" sz="2400" dirty="0">
                          <a:latin typeface="Calibri Light"/>
                        </a:rPr>
                        <a:t> Blandine DELBARRE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3397072357"/>
                  </a:ext>
                </a:extLst>
              </a:tr>
              <a:tr h="43297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1" err="1">
                          <a:latin typeface="Calibri Light"/>
                        </a:rPr>
                        <a:t>Educateurs</a:t>
                      </a:r>
                      <a:endParaRPr lang="en-US" sz="2400" b="1">
                        <a:latin typeface="Calibri Light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val="4042777343"/>
                  </a:ext>
                </a:extLst>
              </a:tr>
              <a:tr h="2191931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Mme Karine CHAPELLE         6</a:t>
                      </a:r>
                      <a:r>
                        <a:rPr lang="fr-FR" sz="2400" b="1" u="none" strike="noStrike" baseline="30000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ème</a:t>
                      </a: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                              </a:t>
                      </a:r>
                      <a:endParaRPr lang="en-US" sz="1800" b="1" u="none" strike="noStrike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fr-FR" sz="2400" b="1" i="0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M Matthieu D’AMORE           5</a:t>
                      </a:r>
                      <a:r>
                        <a:rPr lang="fr-FR" sz="2400" b="1" i="0" u="none" strike="noStrike" baseline="30000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ème</a:t>
                      </a:r>
                      <a:endParaRPr lang="fr-FR" sz="2400" b="1" i="0" u="none" strike="noStrike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M Franck PORTEMAN            4</a:t>
                      </a:r>
                      <a:r>
                        <a:rPr lang="fr-FR" sz="2400" b="1" u="none" strike="noStrike" baseline="30000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ème</a:t>
                      </a: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  <a:endParaRPr lang="fr-FR" sz="1800" b="1" dirty="0">
                        <a:latin typeface="Calibri Light"/>
                      </a:endParaRP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Mme Gina AMENZOU            3</a:t>
                      </a:r>
                      <a:r>
                        <a:rPr lang="fr-FR" sz="2400" b="1" u="none" strike="noStrike" baseline="30000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ème</a:t>
                      </a: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 </a:t>
                      </a:r>
                    </a:p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fr-FR" sz="2400" b="1" u="none" strike="noStrike" noProof="0" dirty="0">
                          <a:solidFill>
                            <a:srgbClr val="000000"/>
                          </a:solidFill>
                          <a:latin typeface="Calibri Light"/>
                        </a:rPr>
                        <a:t>Mme Sophana HALASSA </a:t>
                      </a:r>
                      <a:endParaRPr lang="en-US" sz="1800" b="1" dirty="0">
                        <a:latin typeface="Calibri Light"/>
                      </a:endParaRPr>
                    </a:p>
                  </a:txBody>
                  <a:tcPr marL="84404" marR="84404" marT="42203" marB="42203"/>
                </a:tc>
                <a:extLst>
                  <a:ext uri="{0D108BD9-81ED-4DB2-BD59-A6C34878D82A}">
                    <a16:rowId xmlns:a16="http://schemas.microsoft.com/office/drawing/2014/main" val="1612038739"/>
                  </a:ext>
                </a:extLst>
              </a:tr>
              <a:tr h="345026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Char char="•"/>
                      </a:pPr>
                      <a:endParaRPr lang="en-US" sz="1800" b="1" dirty="0">
                        <a:latin typeface="Calibri Light"/>
                      </a:endParaRPr>
                    </a:p>
                  </a:txBody>
                  <a:tcPr marL="84404" marR="84404" marT="42203" marB="42203"/>
                </a:tc>
                <a:extLst>
                  <a:ext uri="{0D108BD9-81ED-4DB2-BD59-A6C34878D82A}">
                    <a16:rowId xmlns:a16="http://schemas.microsoft.com/office/drawing/2014/main" val="1325263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080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CB3B4-C620-9B77-16E9-4D28EDA93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2" descr="Picture 2">
            <a:extLst>
              <a:ext uri="{FF2B5EF4-FFF2-40B4-BE49-F238E27FC236}">
                <a16:creationId xmlns:a16="http://schemas.microsoft.com/office/drawing/2014/main" id="{E262ABFC-BA26-4CA1-E163-99B51C8C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537" y="515965"/>
            <a:ext cx="1778628" cy="1214750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ZoneTexte 1">
            <a:extLst>
              <a:ext uri="{FF2B5EF4-FFF2-40B4-BE49-F238E27FC236}">
                <a16:creationId xmlns:a16="http://schemas.microsoft.com/office/drawing/2014/main" id="{3A474AC8-9787-97A6-040F-E1F362A01DBF}"/>
              </a:ext>
            </a:extLst>
          </p:cNvPr>
          <p:cNvSpPr txBox="1"/>
          <p:nvPr/>
        </p:nvSpPr>
        <p:spPr>
          <a:xfrm>
            <a:off x="1664933" y="2226132"/>
            <a:ext cx="4956300" cy="4191981"/>
          </a:xfrm>
          <a:prstGeom prst="round1Rect">
            <a:avLst/>
          </a:prstGeom>
          <a:noFill/>
          <a:ln w="57150"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19" tIns="45720" rIns="45719" bIns="45720" anchor="t">
            <a:spAutoFit/>
          </a:bodyPr>
          <a:lstStyle/>
          <a:p>
            <a:pPr>
              <a:lnSpc>
                <a:spcPct val="150000"/>
              </a:lnSpc>
              <a:defRPr sz="2000" u="sng"/>
            </a:pPr>
            <a:r>
              <a:rPr lang="fr-FR" sz="2000" b="1" dirty="0">
                <a:latin typeface="Calibri Light"/>
              </a:rPr>
              <a:t>Contient notamment :</a:t>
            </a:r>
          </a:p>
          <a:p>
            <a:pPr marL="342900" indent="-342900">
              <a:lnSpc>
                <a:spcPct val="150000"/>
              </a:lnSpc>
              <a:buFont typeface="Wingdings"/>
              <a:buChar char="Ø"/>
              <a:defRPr sz="2000"/>
            </a:pPr>
            <a:r>
              <a:rPr lang="fr-FR" sz="2000" dirty="0">
                <a:latin typeface="Calibri Light"/>
              </a:rPr>
              <a:t>L'emploi du temps de l’élève. </a:t>
            </a:r>
          </a:p>
          <a:p>
            <a:pPr marL="342900" indent="-342900">
              <a:lnSpc>
                <a:spcPct val="150000"/>
              </a:lnSpc>
              <a:buFont typeface="Wingdings"/>
              <a:buChar char="Ø"/>
              <a:defRPr sz="2000"/>
            </a:pPr>
            <a:r>
              <a:rPr lang="fr-FR" sz="2000" dirty="0">
                <a:latin typeface="Calibri Light"/>
              </a:rPr>
              <a:t>Les absences, les autorisations de sortie.</a:t>
            </a:r>
          </a:p>
          <a:p>
            <a:pPr marL="342900" indent="-342900">
              <a:lnSpc>
                <a:spcPct val="150000"/>
              </a:lnSpc>
              <a:buFont typeface="Wingdings"/>
              <a:buChar char="Ø"/>
              <a:defRPr sz="2000"/>
            </a:pPr>
            <a:r>
              <a:rPr lang="fr-FR" sz="2000" dirty="0">
                <a:latin typeface="Calibri Light"/>
              </a:rPr>
              <a:t>Les inaptitudes à la pratique de l'EPS</a:t>
            </a:r>
          </a:p>
          <a:p>
            <a:pPr>
              <a:lnSpc>
                <a:spcPct val="150000"/>
              </a:lnSpc>
              <a:defRPr sz="2000"/>
            </a:pPr>
            <a:r>
              <a:rPr lang="fr-FR" sz="2000" dirty="0">
                <a:latin typeface="Calibri Light"/>
              </a:rPr>
              <a:t>   Merci de remplir le carnet et de ne pas envoyer de mail pour prévenir.</a:t>
            </a:r>
          </a:p>
          <a:p>
            <a:pPr marL="342900" indent="-342900">
              <a:lnSpc>
                <a:spcPct val="150000"/>
              </a:lnSpc>
              <a:buFont typeface="Wingdings"/>
              <a:buChar char="Ø"/>
              <a:defRPr sz="2000"/>
            </a:pPr>
            <a:r>
              <a:rPr lang="fr-FR" sz="2000" dirty="0">
                <a:latin typeface="Calibri Light"/>
              </a:rPr>
              <a:t>Un tableau pour savoir à qui s'adresser selon  les cas (professeur, vie scolaire, responsable...) </a:t>
            </a:r>
          </a:p>
        </p:txBody>
      </p:sp>
      <p:pic>
        <p:nvPicPr>
          <p:cNvPr id="148" name="Picture 3" descr="Picture 3">
            <a:extLst>
              <a:ext uri="{FF2B5EF4-FFF2-40B4-BE49-F238E27FC236}">
                <a16:creationId xmlns:a16="http://schemas.microsoft.com/office/drawing/2014/main" id="{BB5A080C-6E15-2F88-1B79-883AB15F1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10" y="-4507914"/>
            <a:ext cx="252071" cy="914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icture 3" descr="Picture 3">
            <a:extLst>
              <a:ext uri="{FF2B5EF4-FFF2-40B4-BE49-F238E27FC236}">
                <a16:creationId xmlns:a16="http://schemas.microsoft.com/office/drawing/2014/main" id="{EDAE4E8E-25D6-41D6-0776-C8E4A5BBF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72922" y="2202601"/>
            <a:ext cx="252071" cy="914991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8B3AD6AB-863A-201F-366A-63393DA49EEA}"/>
                  </a:ext>
                </a:extLst>
              </p14:cNvPr>
              <p14:cNvContentPartPr/>
              <p14:nvPr/>
            </p14:nvContentPartPr>
            <p14:xfrm>
              <a:off x="2173278" y="3084071"/>
              <a:ext cx="13526" cy="13526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8B3AD6AB-863A-201F-366A-63393DA49E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28191" y="2407771"/>
                <a:ext cx="102798" cy="13526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DB2E758-AA35-B8AF-77CD-B61452B736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752" y="635915"/>
            <a:ext cx="3550191" cy="559938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Graphic 3" descr="Flèche vers la droite avec un remplissage uni">
            <a:extLst>
              <a:ext uri="{FF2B5EF4-FFF2-40B4-BE49-F238E27FC236}">
                <a16:creationId xmlns:a16="http://schemas.microsoft.com/office/drawing/2014/main" id="{E1BE1670-E5C7-0500-A055-E621DE5D27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28158" y="4121989"/>
            <a:ext cx="454325" cy="454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37F2FD-B916-C1BC-D512-EC54087EAA2E}"/>
              </a:ext>
            </a:extLst>
          </p:cNvPr>
          <p:cNvSpPr txBox="1"/>
          <p:nvPr/>
        </p:nvSpPr>
        <p:spPr>
          <a:xfrm>
            <a:off x="3314696" y="631367"/>
            <a:ext cx="2796537" cy="1600436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Calibri Light"/>
              </a:rPr>
              <a:t>Le carnet de liaison</a:t>
            </a:r>
          </a:p>
        </p:txBody>
      </p:sp>
    </p:spTree>
    <p:extLst>
      <p:ext uri="{BB962C8B-B14F-4D97-AF65-F5344CB8AC3E}">
        <p14:creationId xmlns:p14="http://schemas.microsoft.com/office/powerpoint/2010/main" val="31832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F0A37-E61E-456D-DE0B-F513F504D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E4F58-7983-EFBD-5E43-CF6CE96D3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retards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E45C32FD-26EF-F69A-37BF-246C431A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r>
              <a:rPr lang="fr-FR" dirty="0">
                <a:solidFill>
                  <a:prstClr val="white"/>
                </a:solidFill>
                <a:latin typeface="Century Gothic" panose="020B0502020202020204"/>
              </a:rPr>
              <a:t>3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6B2BCDD-7E55-BAE6-DB6A-2651FB294AAB}"/>
              </a:ext>
            </a:extLst>
          </p:cNvPr>
          <p:cNvSpPr txBox="1">
            <a:spLocks/>
          </p:cNvSpPr>
          <p:nvPr/>
        </p:nvSpPr>
        <p:spPr>
          <a:xfrm>
            <a:off x="2466830" y="918619"/>
            <a:ext cx="7393162" cy="4119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i="1" dirty="0">
                <a:sym typeface="Wingdings" panose="05000000000000000000" pitchFamily="2" charset="2"/>
              </a:rPr>
              <a:t>Organisation journalière</a:t>
            </a:r>
          </a:p>
          <a:p>
            <a:endParaRPr lang="fr-FR" sz="2000" dirty="0">
              <a:sym typeface="Wingdings" panose="05000000000000000000" pitchFamily="2" charset="2"/>
            </a:endParaRPr>
          </a:p>
          <a:p>
            <a:r>
              <a:rPr lang="fr-FR" sz="2000" dirty="0">
                <a:sym typeface="Wingdings" panose="05000000000000000000" pitchFamily="2" charset="2"/>
              </a:rPr>
              <a:t>Ouverture des portes à 7h30</a:t>
            </a:r>
          </a:p>
          <a:p>
            <a:r>
              <a:rPr lang="fr-FR" sz="2000" dirty="0">
                <a:sym typeface="Wingdings" panose="05000000000000000000" pitchFamily="2" charset="2"/>
              </a:rPr>
              <a:t>Les carnets sont vérifiés à l’entrée</a:t>
            </a:r>
          </a:p>
          <a:p>
            <a:r>
              <a:rPr lang="fr-FR" sz="2000" dirty="0">
                <a:sym typeface="Wingdings" panose="05000000000000000000" pitchFamily="2" charset="2"/>
              </a:rPr>
              <a:t>Escalier extérieur (entrée et sortie)</a:t>
            </a:r>
          </a:p>
          <a:p>
            <a:r>
              <a:rPr lang="fr-FR" sz="2000" dirty="0">
                <a:sym typeface="Wingdings" panose="05000000000000000000" pitchFamily="2" charset="2"/>
              </a:rPr>
              <a:t>Affaires personnelles dans les classes rangées dans les casiers (blouses, cahiers, affaires d’EPS</a:t>
            </a:r>
          </a:p>
          <a:p>
            <a:r>
              <a:rPr lang="fr-FR" sz="2000" dirty="0">
                <a:sym typeface="Wingdings" panose="05000000000000000000" pitchFamily="2" charset="2"/>
              </a:rPr>
              <a:t>Toilettes pendant les cours lorsqu’un PAI est mis en place</a:t>
            </a:r>
          </a:p>
          <a:p>
            <a:r>
              <a:rPr lang="fr-FR" sz="2000" dirty="0">
                <a:sym typeface="Wingdings" panose="05000000000000000000" pitchFamily="2" charset="2"/>
              </a:rPr>
              <a:t>Matin : début des cours à 8h </a:t>
            </a:r>
          </a:p>
          <a:p>
            <a:r>
              <a:rPr lang="fr-FR" sz="2000" dirty="0">
                <a:sym typeface="Wingdings" panose="05000000000000000000" pitchFamily="2" charset="2"/>
              </a:rPr>
              <a:t>Après-midi : début des cours à 13h (rendez vous dans la cour du haut )</a:t>
            </a:r>
          </a:p>
          <a:p>
            <a:r>
              <a:rPr lang="fr-FR" sz="2000" dirty="0">
                <a:sym typeface="Wingdings" panose="05000000000000000000" pitchFamily="2" charset="2"/>
              </a:rPr>
              <a:t>Après-midi : début des cours à 14h.</a:t>
            </a:r>
          </a:p>
        </p:txBody>
      </p:sp>
    </p:spTree>
    <p:extLst>
      <p:ext uri="{BB962C8B-B14F-4D97-AF65-F5344CB8AC3E}">
        <p14:creationId xmlns:p14="http://schemas.microsoft.com/office/powerpoint/2010/main" val="3712891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E9E75-E11F-5072-0B2B-C2FA39C41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retards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B2BCDD-7E55-BAE6-DB6A-2651FB294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0216" y="1015139"/>
            <a:ext cx="6676292" cy="43569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200" b="1" i="1" dirty="0">
                <a:sym typeface="Wingdings" panose="05000000000000000000" pitchFamily="2" charset="2"/>
              </a:rPr>
              <a:t>Les retards</a:t>
            </a:r>
          </a:p>
          <a:p>
            <a:endParaRPr lang="fr-FR" sz="1800" dirty="0">
              <a:sym typeface="Wingdings" panose="05000000000000000000" pitchFamily="2" charset="2"/>
            </a:endParaRPr>
          </a:p>
          <a:p>
            <a:r>
              <a:rPr lang="fr-FR" sz="1800" dirty="0">
                <a:sym typeface="Wingdings" panose="05000000000000000000" pitchFamily="2" charset="2"/>
              </a:rPr>
              <a:t>Les élèves retardataires doivent avoir un billet qu’ils présentent au professeur en arrivant en classe.</a:t>
            </a:r>
            <a:br>
              <a:rPr lang="fr-FR" sz="1800" dirty="0">
                <a:sym typeface="Wingdings" panose="05000000000000000000" pitchFamily="2" charset="2"/>
              </a:rPr>
            </a:br>
            <a:endParaRPr lang="fr-FR" sz="1800" dirty="0">
              <a:sym typeface="Wingdings" panose="05000000000000000000" pitchFamily="2" charset="2"/>
            </a:endParaRPr>
          </a:p>
          <a:p>
            <a:r>
              <a:rPr lang="fr-FR" sz="1800" dirty="0">
                <a:sym typeface="Wingdings" panose="05000000000000000000" pitchFamily="2" charset="2"/>
              </a:rPr>
              <a:t>Après 15 minutes de retard  étude</a:t>
            </a:r>
          </a:p>
          <a:p>
            <a:r>
              <a:rPr lang="fr-FR" sz="1800" dirty="0">
                <a:sym typeface="Wingdings" panose="05000000000000000000" pitchFamily="2" charset="2"/>
              </a:rPr>
              <a:t>L’élève regagne le cours à l’heure suivante et présente son billet de retard au professeur de la 2</a:t>
            </a:r>
            <a:r>
              <a:rPr lang="fr-FR" sz="1800" baseline="30000" dirty="0">
                <a:sym typeface="Wingdings" panose="05000000000000000000" pitchFamily="2" charset="2"/>
              </a:rPr>
              <a:t>ème</a:t>
            </a:r>
            <a:r>
              <a:rPr lang="fr-FR" sz="1800" dirty="0">
                <a:sym typeface="Wingdings" panose="05000000000000000000" pitchFamily="2" charset="2"/>
              </a:rPr>
              <a:t> heure</a:t>
            </a:r>
            <a:br>
              <a:rPr lang="fr-FR" sz="1800" dirty="0">
                <a:sym typeface="Wingdings" panose="05000000000000000000" pitchFamily="2" charset="2"/>
              </a:rPr>
            </a:br>
            <a:endParaRPr lang="fr-FR" sz="1800" dirty="0">
              <a:sym typeface="Wingdings" panose="05000000000000000000" pitchFamily="2" charset="2"/>
            </a:endParaRPr>
          </a:p>
          <a:p>
            <a:r>
              <a:rPr lang="fr-FR" sz="1800" dirty="0">
                <a:sym typeface="Wingdings" panose="05000000000000000000" pitchFamily="2" charset="2"/>
              </a:rPr>
              <a:t>3 retards sur 1 période  retenue (remis à zéro à chaque période)</a:t>
            </a:r>
            <a:br>
              <a:rPr lang="fr-FR" sz="1800" dirty="0">
                <a:sym typeface="Wingdings" panose="05000000000000000000" pitchFamily="2" charset="2"/>
              </a:rPr>
            </a:br>
            <a:endParaRPr lang="fr-FR" sz="1800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64AAC02-132F-5DB3-B892-6CE2C1C6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r>
              <a:rPr lang="fr-FR" dirty="0">
                <a:solidFill>
                  <a:prstClr val="white"/>
                </a:solidFill>
                <a:latin typeface="Century Gothic" panose="020B0502020202020204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40601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8" y="5433674"/>
            <a:ext cx="190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34952A-CD00-6C08-BAC6-CF485334BA23}"/>
              </a:ext>
            </a:extLst>
          </p:cNvPr>
          <p:cNvSpPr/>
          <p:nvPr/>
        </p:nvSpPr>
        <p:spPr>
          <a:xfrm rot="20236498">
            <a:off x="7270635" y="5106926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Dynamisme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52D342-8FE1-D140-5AEC-BEF28F6C9A18}"/>
              </a:ext>
            </a:extLst>
          </p:cNvPr>
          <p:cNvSpPr/>
          <p:nvPr/>
        </p:nvSpPr>
        <p:spPr>
          <a:xfrm rot="657316">
            <a:off x="6262522" y="2601788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Rencontre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2800A-EB5F-F7D0-6096-D9A99D01C694}"/>
              </a:ext>
            </a:extLst>
          </p:cNvPr>
          <p:cNvSpPr/>
          <p:nvPr/>
        </p:nvSpPr>
        <p:spPr>
          <a:xfrm rot="163934">
            <a:off x="1815489" y="674917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Cohésion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D1F70D-3D20-F395-FC13-BD4DFB6EB181}"/>
              </a:ext>
            </a:extLst>
          </p:cNvPr>
          <p:cNvSpPr/>
          <p:nvPr/>
        </p:nvSpPr>
        <p:spPr>
          <a:xfrm rot="588408">
            <a:off x="1375156" y="2616118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Vérité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4FB55D-6A6A-B6E3-D474-D61637389489}"/>
              </a:ext>
            </a:extLst>
          </p:cNvPr>
          <p:cNvSpPr/>
          <p:nvPr/>
        </p:nvSpPr>
        <p:spPr>
          <a:xfrm rot="20236498">
            <a:off x="7646431" y="1511239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Direction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18795F-DCA8-9A00-04E7-ADF71A0A3C64}"/>
              </a:ext>
            </a:extLst>
          </p:cNvPr>
          <p:cNvSpPr/>
          <p:nvPr/>
        </p:nvSpPr>
        <p:spPr>
          <a:xfrm rot="342309">
            <a:off x="3348816" y="2052780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Entraide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CA5E3-3A74-BE29-B1B4-F1D547C16A10}"/>
              </a:ext>
            </a:extLst>
          </p:cNvPr>
          <p:cNvSpPr/>
          <p:nvPr/>
        </p:nvSpPr>
        <p:spPr>
          <a:xfrm rot="20236498">
            <a:off x="3564492" y="4833285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Accueil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39600D-3ADE-B6B5-49A8-4D65C07B3F43}"/>
              </a:ext>
            </a:extLst>
          </p:cNvPr>
          <p:cNvSpPr/>
          <p:nvPr/>
        </p:nvSpPr>
        <p:spPr>
          <a:xfrm rot="20236498">
            <a:off x="1522031" y="3956577"/>
            <a:ext cx="426540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Accompagnement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66DEB6-99C5-745B-B206-540AD45C3B3A}"/>
              </a:ext>
            </a:extLst>
          </p:cNvPr>
          <p:cNvSpPr/>
          <p:nvPr/>
        </p:nvSpPr>
        <p:spPr>
          <a:xfrm>
            <a:off x="5518971" y="695347"/>
            <a:ext cx="38675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Bienveillance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F63FFF-12CF-1B83-02E7-B615F0217F55}"/>
              </a:ext>
            </a:extLst>
          </p:cNvPr>
          <p:cNvSpPr/>
          <p:nvPr/>
        </p:nvSpPr>
        <p:spPr>
          <a:xfrm rot="20236498">
            <a:off x="6155623" y="4110392"/>
            <a:ext cx="29428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Confiance </a:t>
            </a:r>
          </a:p>
        </p:txBody>
      </p:sp>
    </p:spTree>
    <p:extLst>
      <p:ext uri="{BB962C8B-B14F-4D97-AF65-F5344CB8AC3E}">
        <p14:creationId xmlns:p14="http://schemas.microsoft.com/office/powerpoint/2010/main" val="73075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E9E75-E11F-5072-0B2B-C2FA39C41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DS et rattrapages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B2BCDD-7E55-BAE6-DB6A-2651FB294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334" y="891187"/>
            <a:ext cx="5896303" cy="26564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200" b="1" i="1" dirty="0">
                <a:sym typeface="Wingdings" panose="05000000000000000000" pitchFamily="2" charset="2"/>
              </a:rPr>
              <a:t>Les DS en 4</a:t>
            </a:r>
            <a:r>
              <a:rPr lang="fr-FR" sz="2200" b="1" i="1" baseline="30000" dirty="0">
                <a:sym typeface="Wingdings" panose="05000000000000000000" pitchFamily="2" charset="2"/>
              </a:rPr>
              <a:t>ème</a:t>
            </a:r>
            <a:endParaRPr lang="fr-FR" sz="2200" b="1" i="1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fr-FR" sz="2200" b="1" i="1" dirty="0">
              <a:sym typeface="Wingdings" panose="05000000000000000000" pitchFamily="2" charset="2"/>
            </a:endParaRPr>
          </a:p>
          <a:p>
            <a:r>
              <a:rPr lang="fr-FR" sz="1800" dirty="0">
                <a:sym typeface="Wingdings" panose="05000000000000000000" pitchFamily="2" charset="2"/>
              </a:rPr>
              <a:t>DS programmé le mercredi matin à 9h en salle d’étude</a:t>
            </a:r>
          </a:p>
          <a:p>
            <a:r>
              <a:rPr lang="fr-FR" sz="1800" dirty="0">
                <a:sym typeface="Wingdings" panose="05000000000000000000" pitchFamily="2" charset="2"/>
              </a:rPr>
              <a:t>Salle à faible effectif en classe de 4</a:t>
            </a:r>
            <a:r>
              <a:rPr lang="fr-FR" sz="1800" baseline="30000" dirty="0">
                <a:sym typeface="Wingdings" panose="05000000000000000000" pitchFamily="2" charset="2"/>
              </a:rPr>
              <a:t>ème</a:t>
            </a:r>
            <a:r>
              <a:rPr lang="fr-FR" sz="1800" dirty="0">
                <a:sym typeface="Wingdings" panose="05000000000000000000" pitchFamily="2" charset="2"/>
              </a:rPr>
              <a:t> 2</a:t>
            </a:r>
          </a:p>
          <a:p>
            <a:r>
              <a:rPr lang="fr-FR" sz="1800" dirty="0">
                <a:sym typeface="Wingdings" panose="05000000000000000000" pitchFamily="2" charset="2"/>
              </a:rPr>
              <a:t>Rattrapages  vendredi à 16h</a:t>
            </a:r>
            <a:br>
              <a:rPr lang="fr-FR" sz="1800" dirty="0">
                <a:sym typeface="Wingdings" panose="05000000000000000000" pitchFamily="2" charset="2"/>
              </a:rPr>
            </a:br>
            <a:endParaRPr lang="fr-FR" sz="1800" dirty="0">
              <a:sym typeface="Wingdings" panose="05000000000000000000" pitchFamily="2" charset="2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64AAC02-132F-5DB3-B892-6CE2C1C6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r>
              <a:rPr lang="fr-FR" dirty="0">
                <a:solidFill>
                  <a:prstClr val="white"/>
                </a:solidFill>
                <a:latin typeface="Century Gothic" panose="020B0502020202020204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736112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B4FE7C1-6E99-0CAE-2E77-CE73BB509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EBDDCBF-DBAF-0CC5-A15A-CDC7D8150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67009" y="2165202"/>
            <a:ext cx="252070" cy="9149912"/>
          </a:xfrm>
          <a:prstGeom prst="rect">
            <a:avLst/>
          </a:prstGeom>
        </p:spPr>
      </p:pic>
      <p:pic>
        <p:nvPicPr>
          <p:cNvPr id="6" name="Image 5" descr="Une image contenant Graphique, graphisme, Police, Caractère coloré&#10;&#10;Description générée automatiquement">
            <a:extLst>
              <a:ext uri="{FF2B5EF4-FFF2-40B4-BE49-F238E27FC236}">
                <a16:creationId xmlns:a16="http://schemas.microsoft.com/office/drawing/2014/main" id="{005B0878-D4B6-29D8-9502-895914ACB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4" y="1700808"/>
            <a:ext cx="4861981" cy="3071126"/>
          </a:xfrm>
          <a:prstGeom prst="rect">
            <a:avLst/>
          </a:prstGeom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EC4DCEC-0238-7BD7-59F1-16C7B51ACAAC}"/>
              </a:ext>
            </a:extLst>
          </p:cNvPr>
          <p:cNvSpPr txBox="1">
            <a:spLocks/>
          </p:cNvSpPr>
          <p:nvPr/>
        </p:nvSpPr>
        <p:spPr>
          <a:xfrm>
            <a:off x="2783422" y="5157192"/>
            <a:ext cx="6619244" cy="6453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>
                <a:sym typeface="Wingdings" panose="05000000000000000000" pitchFamily="2" charset="2"/>
              </a:rPr>
              <a:t></a:t>
            </a:r>
            <a:r>
              <a:rPr lang="fr-FR" dirty="0"/>
              <a:t> Ça va bien se passer !! </a:t>
            </a:r>
            <a:r>
              <a:rPr lang="fr-FR" dirty="0">
                <a:sym typeface="Wingdings" panose="05000000000000000000" pitchFamily="2" charset="2"/>
              </a:rPr>
              <a:t>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954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61249"/>
            <a:ext cx="1510884" cy="853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9E17F37-A2BC-9CA1-00E4-54EC116D966C}"/>
              </a:ext>
            </a:extLst>
          </p:cNvPr>
          <p:cNvSpPr txBox="1"/>
          <p:nvPr/>
        </p:nvSpPr>
        <p:spPr>
          <a:xfrm>
            <a:off x="1853522" y="1354730"/>
            <a:ext cx="4952720" cy="3378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u="sng" dirty="0">
                <a:solidFill>
                  <a:srgbClr val="FF3399"/>
                </a:solidFill>
              </a:rPr>
              <a:t>Nouveau départ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On repart pour 10 mois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On se remet en mouvement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On a un regard neuf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On est rempli d’énergie</a:t>
            </a:r>
            <a:r>
              <a:rPr lang="fr-FR" sz="1600" b="1" u="sng" dirty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Repartir c’est vouloir que tout commence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On est impatient de savoir ce que nous réserve notre avenir.</a:t>
            </a:r>
          </a:p>
          <a:p>
            <a:pPr>
              <a:lnSpc>
                <a:spcPct val="150000"/>
              </a:lnSpc>
            </a:pPr>
            <a:endParaRPr lang="fr-FR" sz="16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ABAEAC-153B-0B92-3B30-93A088E0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636" y="251713"/>
            <a:ext cx="7632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 cap="small" dirty="0">
                <a:solidFill>
                  <a:srgbClr val="0070C0"/>
                </a:solidFill>
                <a:latin typeface="+mn-lt"/>
                <a:ea typeface="MS PGothic" panose="020B0600070205080204" pitchFamily="34" charset="-128"/>
              </a:rPr>
              <a:t>Un REGARD NEUF</a:t>
            </a:r>
          </a:p>
        </p:txBody>
      </p:sp>
    </p:spTree>
    <p:extLst>
      <p:ext uri="{BB962C8B-B14F-4D97-AF65-F5344CB8AC3E}">
        <p14:creationId xmlns:p14="http://schemas.microsoft.com/office/powerpoint/2010/main" val="259459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8" y="5433674"/>
            <a:ext cx="190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1FF6BD-DED2-CE42-0994-ECF165507AC4}"/>
              </a:ext>
            </a:extLst>
          </p:cNvPr>
          <p:cNvSpPr txBox="1"/>
          <p:nvPr/>
        </p:nvSpPr>
        <p:spPr>
          <a:xfrm>
            <a:off x="3177063" y="3864367"/>
            <a:ext cx="5688632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fr-FR" sz="6000" b="1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ACCUEILLIR</a:t>
            </a:r>
            <a:endParaRPr lang="fr-FR" sz="6000" b="1" i="1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  <p:pic>
        <p:nvPicPr>
          <p:cNvPr id="6" name="Image 5" descr="Une image contenant jouet, dessin humoristique&#10;&#10;Description générée automatiquement">
            <a:extLst>
              <a:ext uri="{FF2B5EF4-FFF2-40B4-BE49-F238E27FC236}">
                <a16:creationId xmlns:a16="http://schemas.microsoft.com/office/drawing/2014/main" id="{09268036-AAC5-FA7E-2E01-21955BA7C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692697"/>
            <a:ext cx="3307142" cy="29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90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929" y="2075273"/>
            <a:ext cx="7993063" cy="363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buNone/>
            </a:pP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Art Plastique 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BIGOTTE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Technologie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 AUZEPY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/>
                <a:cs typeface="Calibri"/>
              </a:rPr>
              <a:t> Vie Scolaire : </a:t>
            </a:r>
            <a:r>
              <a:rPr lang="fr-FR" altLang="fr-FR" sz="2200" b="1" dirty="0">
                <a:latin typeface="Calibri"/>
                <a:cs typeface="Calibri"/>
              </a:rPr>
              <a:t>Mme Sophana HALASSA</a:t>
            </a:r>
            <a:endParaRPr lang="fr-FR" altLang="fr-FR" sz="2200" dirty="0">
              <a:latin typeface="Calibri"/>
              <a:cs typeface="Calibri"/>
            </a:endParaRPr>
          </a:p>
          <a:p>
            <a:r>
              <a:rPr lang="fr-FR" altLang="fr-FR" sz="2200" dirty="0">
                <a:latin typeface="Calibri"/>
                <a:cs typeface="Calibri"/>
              </a:rPr>
              <a:t>Chef d’établissement : </a:t>
            </a:r>
            <a:r>
              <a:rPr lang="fr-FR" altLang="fr-FR" sz="2200" b="1" dirty="0">
                <a:latin typeface="Calibri"/>
                <a:cs typeface="Calibri"/>
              </a:rPr>
              <a:t>M HAUTECOEUR</a:t>
            </a:r>
          </a:p>
          <a:p>
            <a:r>
              <a:rPr lang="fr-FR" altLang="fr-FR" sz="2200" dirty="0">
                <a:latin typeface="Calibri"/>
                <a:cs typeface="Calibri"/>
              </a:rPr>
              <a:t>Elèves : </a:t>
            </a:r>
            <a:r>
              <a:rPr lang="fr-FR" altLang="fr-FR" sz="2200" b="1" dirty="0" err="1">
                <a:latin typeface="Calibri"/>
                <a:cs typeface="Calibri"/>
              </a:rPr>
              <a:t>Jolann</a:t>
            </a:r>
            <a:r>
              <a:rPr lang="fr-FR" altLang="fr-FR" sz="2200" b="1" dirty="0">
                <a:latin typeface="Calibri"/>
                <a:cs typeface="Calibri"/>
              </a:rPr>
              <a:t> BEL</a:t>
            </a:r>
          </a:p>
          <a:p>
            <a:r>
              <a:rPr lang="fr-FR" altLang="fr-FR" sz="2200" b="1" dirty="0">
                <a:latin typeface="Calibri"/>
                <a:cs typeface="Calibri"/>
              </a:rPr>
              <a:t>              Edgard CAPLAIN</a:t>
            </a:r>
            <a:endParaRPr lang="fr-FR" altLang="fr-FR" b="1" dirty="0">
              <a:latin typeface="Calibri"/>
              <a:cs typeface="Calibri"/>
            </a:endParaRPr>
          </a:p>
          <a:p>
            <a:r>
              <a:rPr lang="fr-FR" altLang="fr-FR" sz="2200" b="1" dirty="0">
                <a:latin typeface="Calibri"/>
                <a:cs typeface="Calibri"/>
              </a:rPr>
              <a:t>              Aaliyah GUEFFAF</a:t>
            </a:r>
          </a:p>
        </p:txBody>
      </p:sp>
      <p:pic>
        <p:nvPicPr>
          <p:cNvPr id="7172" name="Image 2">
            <a:extLst>
              <a:ext uri="{FF2B5EF4-FFF2-40B4-BE49-F238E27FC236}">
                <a16:creationId xmlns:a16="http://schemas.microsoft.com/office/drawing/2014/main" id="{CCF2BEA6-367E-8010-5823-5D262FB2A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1" y="789747"/>
            <a:ext cx="3619889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69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Image 2">
            <a:extLst>
              <a:ext uri="{FF2B5EF4-FFF2-40B4-BE49-F238E27FC236}">
                <a16:creationId xmlns:a16="http://schemas.microsoft.com/office/drawing/2014/main" id="{9FF79953-186D-8D0A-1DEB-2D58BD59E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8" y="5433674"/>
            <a:ext cx="190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1FF6BD-DED2-CE42-0994-ECF165507AC4}"/>
              </a:ext>
            </a:extLst>
          </p:cNvPr>
          <p:cNvSpPr txBox="1"/>
          <p:nvPr/>
        </p:nvSpPr>
        <p:spPr>
          <a:xfrm>
            <a:off x="3248728" y="2413338"/>
            <a:ext cx="5688632" cy="19389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fr-FR" sz="6000" b="1" i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METTRE AU TRAVAIL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23EFA71-EF60-2801-4CBD-D4E19AE2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2157009"/>
            <a:ext cx="252070" cy="9149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234AE-3EA4-EA46-54FF-024844E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507914"/>
            <a:ext cx="252070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9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515" y="1779980"/>
            <a:ext cx="5901248" cy="369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None/>
            </a:pPr>
            <a:r>
              <a:rPr lang="fr-FR" altLang="fr-FR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Temps administratif</a:t>
            </a:r>
          </a:p>
          <a:p>
            <a:pPr algn="ctr">
              <a:buNone/>
            </a:pPr>
            <a:endParaRPr lang="fr-FR" altLang="fr-F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fiches de renseignement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Carnets à remplir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Emplois du temps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Planning des DS 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Planning des vies de classe</a:t>
            </a:r>
          </a:p>
          <a:p>
            <a:pPr marL="342900" indent="-342900">
              <a:buClrTx/>
            </a:pP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15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027" y="1497326"/>
            <a:ext cx="7993063" cy="46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None/>
            </a:pP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Liste des professeurs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Art Plastiques 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BIGOTTE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Français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WATREMEZ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Physique – Chimie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 AKUE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/>
                <a:cs typeface="Calibri"/>
              </a:rPr>
              <a:t> Maths : </a:t>
            </a:r>
            <a:r>
              <a:rPr lang="fr-FR" altLang="fr-FR" sz="2200" b="1" dirty="0">
                <a:latin typeface="Calibri"/>
                <a:cs typeface="Calibri"/>
              </a:rPr>
              <a:t>M GAULTIER</a:t>
            </a:r>
          </a:p>
          <a:p>
            <a:r>
              <a:rPr lang="fr-FR" altLang="fr-FR" sz="2200" b="1" dirty="0">
                <a:latin typeface="Calibri"/>
                <a:cs typeface="Calibri"/>
              </a:rPr>
              <a:t> </a:t>
            </a:r>
            <a:r>
              <a:rPr lang="fr-FR" altLang="fr-FR" sz="2200" dirty="0">
                <a:latin typeface="Calibri"/>
                <a:cs typeface="Calibri"/>
              </a:rPr>
              <a:t>Anglais : </a:t>
            </a:r>
            <a:r>
              <a:rPr lang="fr-FR" altLang="fr-FR" sz="2200" b="1" dirty="0">
                <a:latin typeface="Calibri"/>
                <a:cs typeface="Calibri"/>
              </a:rPr>
              <a:t>M FRAZIER</a:t>
            </a:r>
          </a:p>
          <a:p>
            <a:r>
              <a:rPr lang="fr-FR" altLang="fr-FR" sz="2200" dirty="0">
                <a:latin typeface="Calibri"/>
                <a:cs typeface="Calibri"/>
              </a:rPr>
              <a:t>Histoire Géographie : </a:t>
            </a:r>
            <a:r>
              <a:rPr lang="fr-FR" altLang="fr-FR" sz="2200" b="1" dirty="0">
                <a:latin typeface="Calibri"/>
                <a:cs typeface="Calibri"/>
              </a:rPr>
              <a:t>M HERPE</a:t>
            </a:r>
            <a:endParaRPr lang="fr-FR" altLang="fr-FR" sz="2200" dirty="0">
              <a:latin typeface="Calibri"/>
              <a:cs typeface="Calibri"/>
            </a:endParaRPr>
          </a:p>
          <a:p>
            <a:r>
              <a:rPr lang="fr-FR" altLang="fr-FR" sz="2200" dirty="0">
                <a:latin typeface="Calibri"/>
                <a:cs typeface="Calibri"/>
              </a:rPr>
              <a:t>EPS : </a:t>
            </a:r>
            <a:r>
              <a:rPr lang="fr-FR" altLang="fr-FR" sz="2200" b="1" dirty="0">
                <a:latin typeface="Calibri"/>
                <a:cs typeface="Calibri"/>
              </a:rPr>
              <a:t>Mme FLORENT</a:t>
            </a:r>
          </a:p>
          <a:p>
            <a:r>
              <a:rPr lang="fr-FR" altLang="fr-FR" sz="2200" dirty="0">
                <a:latin typeface="Calibri"/>
                <a:cs typeface="Calibri"/>
              </a:rPr>
              <a:t>Musique : </a:t>
            </a:r>
            <a:r>
              <a:rPr lang="fr-FR" altLang="fr-FR" sz="2200" b="1" dirty="0">
                <a:latin typeface="Calibri"/>
                <a:cs typeface="Calibri"/>
              </a:rPr>
              <a:t>Mme FLAMENT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Technologie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: M AUZEPY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83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">
            <a:extLst>
              <a:ext uri="{FF2B5EF4-FFF2-40B4-BE49-F238E27FC236}">
                <a16:creationId xmlns:a16="http://schemas.microsoft.com/office/drawing/2014/main" id="{4DD1AF12-9724-2306-B2BC-507F17840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298" y="300653"/>
            <a:ext cx="14763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ZoneTexte 4">
            <a:extLst>
              <a:ext uri="{FF2B5EF4-FFF2-40B4-BE49-F238E27FC236}">
                <a16:creationId xmlns:a16="http://schemas.microsoft.com/office/drawing/2014/main" id="{C9A7F6C7-9366-E006-6BF7-6F17E17D0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027" y="1497326"/>
            <a:ext cx="7993063" cy="509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None/>
            </a:pP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Liste des professeurs</a:t>
            </a:r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SVT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HAVEGHEER 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Allemand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PORES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Espagnol LV2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BERNARD</a:t>
            </a:r>
          </a:p>
          <a:p>
            <a:r>
              <a:rPr lang="fr-FR" altLang="fr-FR" sz="2200">
                <a:latin typeface="Calibri" panose="020F0502020204030204" pitchFamily="34" charset="0"/>
                <a:cs typeface="Calibri" panose="020F0502020204030204" pitchFamily="34" charset="0"/>
              </a:rPr>
              <a:t>Cambridge </a:t>
            </a:r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 FRAZIER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LCE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 FRAZIER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CRH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DUVAL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Référent de vie scolaire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 PORTEMANN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CPE Collège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DELBARRE</a:t>
            </a:r>
          </a:p>
          <a:p>
            <a:r>
              <a:rPr lang="fr-FR" alt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Directrice adjointe : </a:t>
            </a:r>
            <a:r>
              <a:rPr lang="fr-FR" alt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Mme HATTEE</a:t>
            </a:r>
            <a:endParaRPr lang="fr-FR" alt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altLang="fr-FR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213D544-B2AD-A76C-12C2-E0F3B2FA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67009" y="-4478418"/>
            <a:ext cx="252070" cy="914991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8326FFE-25D9-859A-3C10-A7A4A4FE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95046" y="2179132"/>
            <a:ext cx="207825" cy="9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107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671</Words>
  <Application>Microsoft Office PowerPoint</Application>
  <PresentationFormat>Grand écran</PresentationFormat>
  <Paragraphs>131</Paragraphs>
  <Slides>21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retards</vt:lpstr>
      <vt:lpstr>Les retards</vt:lpstr>
      <vt:lpstr>DS et rattrapages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Eric Thomas</dc:creator>
  <cp:lastModifiedBy>Eric Thomas</cp:lastModifiedBy>
  <cp:revision>18</cp:revision>
  <dcterms:created xsi:type="dcterms:W3CDTF">2023-09-03T20:03:58Z</dcterms:created>
  <dcterms:modified xsi:type="dcterms:W3CDTF">2026-08-31T12:53:51Z</dcterms:modified>
</cp:coreProperties>
</file>